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2" r:id="rId3"/>
    <p:sldId id="273" r:id="rId4"/>
    <p:sldId id="276" r:id="rId5"/>
    <p:sldId id="280" r:id="rId6"/>
    <p:sldId id="277" r:id="rId7"/>
    <p:sldId id="278" r:id="rId8"/>
    <p:sldId id="279" r:id="rId9"/>
    <p:sldId id="281" r:id="rId10"/>
    <p:sldId id="263" r:id="rId11"/>
    <p:sldId id="264" r:id="rId12"/>
    <p:sldId id="266" r:id="rId13"/>
    <p:sldId id="274" r:id="rId14"/>
    <p:sldId id="283" r:id="rId15"/>
    <p:sldId id="275" r:id="rId16"/>
    <p:sldId id="282" r:id="rId17"/>
    <p:sldId id="268" r:id="rId18"/>
    <p:sldId id="271" r:id="rId19"/>
    <p:sldId id="272" r:id="rId20"/>
    <p:sldId id="258" r:id="rId21"/>
    <p:sldId id="257" r:id="rId22"/>
    <p:sldId id="270" r:id="rId23"/>
    <p:sldId id="259" r:id="rId24"/>
    <p:sldId id="286" r:id="rId25"/>
    <p:sldId id="287" r:id="rId26"/>
    <p:sldId id="260" r:id="rId27"/>
    <p:sldId id="285" r:id="rId28"/>
    <p:sldId id="261" r:id="rId29"/>
    <p:sldId id="290" r:id="rId30"/>
    <p:sldId id="288" r:id="rId31"/>
    <p:sldId id="267" r:id="rId32"/>
    <p:sldId id="291" r:id="rId33"/>
    <p:sldId id="289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30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1BC79-540B-9742-8D83-3891D93F373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8D946-6449-8C43-BD5C-3BCA40EA4985}">
      <dgm:prSet/>
      <dgm:spPr/>
      <dgm:t>
        <a:bodyPr/>
        <a:lstStyle/>
        <a:p>
          <a:pPr rtl="0"/>
          <a:r>
            <a:rPr lang="en-US" b="1" dirty="0" smtClean="0"/>
            <a:t>All researchers learn:  We always see what we are already looking for, and see what we know!</a:t>
          </a:r>
          <a:endParaRPr lang="en-US" dirty="0"/>
        </a:p>
      </dgm:t>
    </dgm:pt>
    <dgm:pt modelId="{61A270E1-9E21-0146-B251-29193DA0FB5D}" type="parTrans" cxnId="{1668B781-620C-314F-9A84-24121D008923}">
      <dgm:prSet/>
      <dgm:spPr/>
      <dgm:t>
        <a:bodyPr/>
        <a:lstStyle/>
        <a:p>
          <a:endParaRPr lang="en-US"/>
        </a:p>
      </dgm:t>
    </dgm:pt>
    <dgm:pt modelId="{9144E6BA-27D8-B248-9A4D-825AF5A09ACB}" type="sibTrans" cxnId="{1668B781-620C-314F-9A84-24121D008923}">
      <dgm:prSet/>
      <dgm:spPr/>
      <dgm:t>
        <a:bodyPr/>
        <a:lstStyle/>
        <a:p>
          <a:endParaRPr lang="en-US"/>
        </a:p>
      </dgm:t>
    </dgm:pt>
    <dgm:pt modelId="{9BAA9A99-1F68-CB4A-9FB5-5F5DD4601C75}" type="pres">
      <dgm:prSet presAssocID="{5DE1BC79-540B-9742-8D83-3891D93F3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34962-8420-C94F-A6C1-1D68F5B4EEBF}" type="pres">
      <dgm:prSet presAssocID="{31A8D946-6449-8C43-BD5C-3BCA40EA49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CDDF9-4F51-6744-9AC2-FF9EE8C6F71D}" type="presOf" srcId="{5DE1BC79-540B-9742-8D83-3891D93F373B}" destId="{9BAA9A99-1F68-CB4A-9FB5-5F5DD4601C75}" srcOrd="0" destOrd="0" presId="urn:microsoft.com/office/officeart/2005/8/layout/vList2"/>
    <dgm:cxn modelId="{1668B781-620C-314F-9A84-24121D008923}" srcId="{5DE1BC79-540B-9742-8D83-3891D93F373B}" destId="{31A8D946-6449-8C43-BD5C-3BCA40EA4985}" srcOrd="0" destOrd="0" parTransId="{61A270E1-9E21-0146-B251-29193DA0FB5D}" sibTransId="{9144E6BA-27D8-B248-9A4D-825AF5A09ACB}"/>
    <dgm:cxn modelId="{97EAA62E-CF82-224D-BA7A-CBC117A8B9ED}" type="presOf" srcId="{31A8D946-6449-8C43-BD5C-3BCA40EA4985}" destId="{E8834962-8420-C94F-A6C1-1D68F5B4EEBF}" srcOrd="0" destOrd="0" presId="urn:microsoft.com/office/officeart/2005/8/layout/vList2"/>
    <dgm:cxn modelId="{A2D122D9-844A-9541-9275-FAF9F9E0E5C8}" type="presParOf" srcId="{9BAA9A99-1F68-CB4A-9FB5-5F5DD4601C75}" destId="{E8834962-8420-C94F-A6C1-1D68F5B4EE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64B79-4E0F-2A42-A91A-B43AE9D2C499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B185AE-780A-734E-A855-FDC84B6738FC}">
      <dgm:prSet/>
      <dgm:spPr/>
      <dgm:t>
        <a:bodyPr/>
        <a:lstStyle/>
        <a:p>
          <a:pPr rtl="0"/>
          <a:r>
            <a:rPr lang="en-US" b="1" dirty="0" smtClean="0"/>
            <a:t>So how do we get people to focus on what is not known?</a:t>
          </a:r>
          <a:endParaRPr lang="en-US" dirty="0"/>
        </a:p>
      </dgm:t>
    </dgm:pt>
    <dgm:pt modelId="{8FF053A7-7BC8-5240-8BE1-0410D689A1F2}" type="parTrans" cxnId="{C54B6AC9-7C0A-9241-ACAA-11F05008B644}">
      <dgm:prSet/>
      <dgm:spPr/>
      <dgm:t>
        <a:bodyPr/>
        <a:lstStyle/>
        <a:p>
          <a:endParaRPr lang="en-US"/>
        </a:p>
      </dgm:t>
    </dgm:pt>
    <dgm:pt modelId="{CDB84DC7-3E23-C942-ADBB-A189386D241F}" type="sibTrans" cxnId="{C54B6AC9-7C0A-9241-ACAA-11F05008B644}">
      <dgm:prSet/>
      <dgm:spPr/>
      <dgm:t>
        <a:bodyPr/>
        <a:lstStyle/>
        <a:p>
          <a:endParaRPr lang="en-US"/>
        </a:p>
      </dgm:t>
    </dgm:pt>
    <dgm:pt modelId="{CD6A9A35-4EA2-1842-B519-61E32DB84B0D}" type="pres">
      <dgm:prSet presAssocID="{DD564B79-4E0F-2A42-A91A-B43AE9D2C4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86E55-95EA-FF4C-AC03-9137A28ABBB0}" type="pres">
      <dgm:prSet presAssocID="{F0B185AE-780A-734E-A855-FDC84B6738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FF04E3-71EA-FD47-8010-07B51B4AE508}" type="presOf" srcId="{F0B185AE-780A-734E-A855-FDC84B6738FC}" destId="{A6686E55-95EA-FF4C-AC03-9137A28ABBB0}" srcOrd="0" destOrd="0" presId="urn:microsoft.com/office/officeart/2005/8/layout/vList2"/>
    <dgm:cxn modelId="{E198D8CF-FF36-524A-B67F-714C4CDE997D}" type="presOf" srcId="{DD564B79-4E0F-2A42-A91A-B43AE9D2C499}" destId="{CD6A9A35-4EA2-1842-B519-61E32DB84B0D}" srcOrd="0" destOrd="0" presId="urn:microsoft.com/office/officeart/2005/8/layout/vList2"/>
    <dgm:cxn modelId="{C54B6AC9-7C0A-9241-ACAA-11F05008B644}" srcId="{DD564B79-4E0F-2A42-A91A-B43AE9D2C499}" destId="{F0B185AE-780A-734E-A855-FDC84B6738FC}" srcOrd="0" destOrd="0" parTransId="{8FF053A7-7BC8-5240-8BE1-0410D689A1F2}" sibTransId="{CDB84DC7-3E23-C942-ADBB-A189386D241F}"/>
    <dgm:cxn modelId="{736E6CE7-0539-8C40-A505-4B2FCA127945}" type="presParOf" srcId="{CD6A9A35-4EA2-1842-B519-61E32DB84B0D}" destId="{A6686E55-95EA-FF4C-AC03-9137A28ABB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9CCB2-AD10-1042-972D-274BC7C7F56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C0068-2F25-9B4D-940D-E35C6F2744D6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/>
              </a:solidFill>
            </a:rPr>
            <a:t>Culture narratives: </a:t>
          </a:r>
          <a:r>
            <a:rPr lang="en-US" b="1" dirty="0" smtClean="0"/>
            <a:t>identify emerging key values and moments of truth in the organization’s history</a:t>
          </a:r>
          <a:endParaRPr lang="en-US" dirty="0"/>
        </a:p>
      </dgm:t>
    </dgm:pt>
    <dgm:pt modelId="{82188837-47EF-6C48-B6C7-1F4C80A06A9C}" type="parTrans" cxnId="{B9B3EDCD-01B8-7043-805C-EC5DD8DAC4A6}">
      <dgm:prSet/>
      <dgm:spPr/>
      <dgm:t>
        <a:bodyPr/>
        <a:lstStyle/>
        <a:p>
          <a:endParaRPr lang="en-US"/>
        </a:p>
      </dgm:t>
    </dgm:pt>
    <dgm:pt modelId="{8C06900A-B9C6-8C42-A764-C901B519D5B5}" type="sibTrans" cxnId="{B9B3EDCD-01B8-7043-805C-EC5DD8DAC4A6}">
      <dgm:prSet/>
      <dgm:spPr/>
      <dgm:t>
        <a:bodyPr/>
        <a:lstStyle/>
        <a:p>
          <a:endParaRPr lang="en-US"/>
        </a:p>
      </dgm:t>
    </dgm:pt>
    <dgm:pt modelId="{C507E631-0DEA-8C49-BDFE-77B0F0A8E6DE}">
      <dgm:prSet/>
      <dgm:spPr/>
      <dgm:t>
        <a:bodyPr/>
        <a:lstStyle/>
        <a:p>
          <a:pPr rtl="0"/>
          <a:r>
            <a:rPr lang="en-US" b="1" dirty="0" smtClean="0">
              <a:solidFill>
                <a:srgbClr val="8D35D1"/>
              </a:solidFill>
            </a:rPr>
            <a:t>Strategy narratives: </a:t>
          </a:r>
          <a:r>
            <a:rPr lang="en-US" b="1" dirty="0" smtClean="0"/>
            <a:t>Capture actions that will create the next chapter in the organization’s history</a:t>
          </a:r>
          <a:endParaRPr lang="en-US" dirty="0"/>
        </a:p>
      </dgm:t>
    </dgm:pt>
    <dgm:pt modelId="{3DB6D2CD-C14C-874C-AB89-12D693C4A068}" type="parTrans" cxnId="{4A410A2C-9B84-8B44-8769-C99894825243}">
      <dgm:prSet/>
      <dgm:spPr/>
      <dgm:t>
        <a:bodyPr/>
        <a:lstStyle/>
        <a:p>
          <a:endParaRPr lang="en-US"/>
        </a:p>
      </dgm:t>
    </dgm:pt>
    <dgm:pt modelId="{172D015C-C6FA-164D-87D1-55BD76F9BE75}" type="sibTrans" cxnId="{4A410A2C-9B84-8B44-8769-C99894825243}">
      <dgm:prSet/>
      <dgm:spPr/>
      <dgm:t>
        <a:bodyPr/>
        <a:lstStyle/>
        <a:p>
          <a:endParaRPr lang="en-US"/>
        </a:p>
      </dgm:t>
    </dgm:pt>
    <dgm:pt modelId="{1EB0B32F-0756-E34D-93CC-B5301473BB45}">
      <dgm:prSet/>
      <dgm:spPr/>
      <dgm:t>
        <a:bodyPr/>
        <a:lstStyle/>
        <a:p>
          <a:pPr rtl="0"/>
          <a:r>
            <a:rPr lang="en-US" b="1" dirty="0" smtClean="0">
              <a:solidFill>
                <a:srgbClr val="8D35D1"/>
              </a:solidFill>
            </a:rPr>
            <a:t>Future scenarios:  </a:t>
          </a:r>
          <a:r>
            <a:rPr lang="en-US" b="1" dirty="0" smtClean="0"/>
            <a:t>Alternative narratives of how the organization “could be” in different but plausible future environments</a:t>
          </a:r>
          <a:endParaRPr lang="en-US" dirty="0"/>
        </a:p>
      </dgm:t>
    </dgm:pt>
    <dgm:pt modelId="{424E7289-AF5E-C047-AEDA-E4DE0212A6E0}" type="parTrans" cxnId="{B71CB314-7493-4448-9F6D-4BE9956C5B79}">
      <dgm:prSet/>
      <dgm:spPr/>
      <dgm:t>
        <a:bodyPr/>
        <a:lstStyle/>
        <a:p>
          <a:endParaRPr lang="en-US"/>
        </a:p>
      </dgm:t>
    </dgm:pt>
    <dgm:pt modelId="{B2FD4204-A903-8E4F-B12C-E5EF1A742332}" type="sibTrans" cxnId="{B71CB314-7493-4448-9F6D-4BE9956C5B79}">
      <dgm:prSet/>
      <dgm:spPr/>
      <dgm:t>
        <a:bodyPr/>
        <a:lstStyle/>
        <a:p>
          <a:endParaRPr lang="en-US"/>
        </a:p>
      </dgm:t>
    </dgm:pt>
    <dgm:pt modelId="{0124955D-72E3-DD49-A6C3-E663731EC4C8}" type="pres">
      <dgm:prSet presAssocID="{90A9CCB2-AD10-1042-972D-274BC7C7F5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C22B7-F5E0-764C-908F-8669360C6685}" type="pres">
      <dgm:prSet presAssocID="{90A9CCB2-AD10-1042-972D-274BC7C7F560}" presName="arrow" presStyleLbl="bgShp" presStyleIdx="0" presStyleCnt="1"/>
      <dgm:spPr/>
    </dgm:pt>
    <dgm:pt modelId="{5A1219E3-A81B-6D4F-AF0E-2E5BE1DC678E}" type="pres">
      <dgm:prSet presAssocID="{90A9CCB2-AD10-1042-972D-274BC7C7F560}" presName="linearProcess" presStyleCnt="0"/>
      <dgm:spPr/>
    </dgm:pt>
    <dgm:pt modelId="{56AF02C7-37CF-954D-A701-546809CC5077}" type="pres">
      <dgm:prSet presAssocID="{6ABC0068-2F25-9B4D-940D-E35C6F2744D6}" presName="textNode" presStyleLbl="node1" presStyleIdx="0" presStyleCnt="3" custScaleY="123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A49E-FEA7-D34F-9DAB-DE5E59E16118}" type="pres">
      <dgm:prSet presAssocID="{8C06900A-B9C6-8C42-A764-C901B519D5B5}" presName="sibTrans" presStyleCnt="0"/>
      <dgm:spPr/>
    </dgm:pt>
    <dgm:pt modelId="{BED47509-270A-B74E-BD69-FE48FC39BAFC}" type="pres">
      <dgm:prSet presAssocID="{1EB0B32F-0756-E34D-93CC-B5301473BB45}" presName="textNode" presStyleLbl="node1" presStyleIdx="1" presStyleCnt="3" custScaleY="120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D6AD7-57A7-3C4C-852B-7FE737C054AA}" type="pres">
      <dgm:prSet presAssocID="{B2FD4204-A903-8E4F-B12C-E5EF1A742332}" presName="sibTrans" presStyleCnt="0"/>
      <dgm:spPr/>
    </dgm:pt>
    <dgm:pt modelId="{38CA8743-363A-F24E-BA74-0828C1BB81FC}" type="pres">
      <dgm:prSet presAssocID="{C507E631-0DEA-8C49-BDFE-77B0F0A8E6DE}" presName="textNode" presStyleLbl="node1" presStyleIdx="2" presStyleCnt="3" custScaleY="117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33247-E9C7-D04D-BE64-FEF5CB31DD0B}" type="presOf" srcId="{6ABC0068-2F25-9B4D-940D-E35C6F2744D6}" destId="{56AF02C7-37CF-954D-A701-546809CC5077}" srcOrd="0" destOrd="0" presId="urn:microsoft.com/office/officeart/2005/8/layout/hProcess9"/>
    <dgm:cxn modelId="{19C78039-AD0C-EF4D-A0A3-612306C638BA}" type="presOf" srcId="{C507E631-0DEA-8C49-BDFE-77B0F0A8E6DE}" destId="{38CA8743-363A-F24E-BA74-0828C1BB81FC}" srcOrd="0" destOrd="0" presId="urn:microsoft.com/office/officeart/2005/8/layout/hProcess9"/>
    <dgm:cxn modelId="{C82B5E56-2C58-EE40-B147-78D12EB1EDE4}" type="presOf" srcId="{1EB0B32F-0756-E34D-93CC-B5301473BB45}" destId="{BED47509-270A-B74E-BD69-FE48FC39BAFC}" srcOrd="0" destOrd="0" presId="urn:microsoft.com/office/officeart/2005/8/layout/hProcess9"/>
    <dgm:cxn modelId="{B71CB314-7493-4448-9F6D-4BE9956C5B79}" srcId="{90A9CCB2-AD10-1042-972D-274BC7C7F560}" destId="{1EB0B32F-0756-E34D-93CC-B5301473BB45}" srcOrd="1" destOrd="0" parTransId="{424E7289-AF5E-C047-AEDA-E4DE0212A6E0}" sibTransId="{B2FD4204-A903-8E4F-B12C-E5EF1A742332}"/>
    <dgm:cxn modelId="{B1C06E26-5A07-8644-89B6-9B024EAC9E87}" type="presOf" srcId="{90A9CCB2-AD10-1042-972D-274BC7C7F560}" destId="{0124955D-72E3-DD49-A6C3-E663731EC4C8}" srcOrd="0" destOrd="0" presId="urn:microsoft.com/office/officeart/2005/8/layout/hProcess9"/>
    <dgm:cxn modelId="{4A410A2C-9B84-8B44-8769-C99894825243}" srcId="{90A9CCB2-AD10-1042-972D-274BC7C7F560}" destId="{C507E631-0DEA-8C49-BDFE-77B0F0A8E6DE}" srcOrd="2" destOrd="0" parTransId="{3DB6D2CD-C14C-874C-AB89-12D693C4A068}" sibTransId="{172D015C-C6FA-164D-87D1-55BD76F9BE75}"/>
    <dgm:cxn modelId="{B9B3EDCD-01B8-7043-805C-EC5DD8DAC4A6}" srcId="{90A9CCB2-AD10-1042-972D-274BC7C7F560}" destId="{6ABC0068-2F25-9B4D-940D-E35C6F2744D6}" srcOrd="0" destOrd="0" parTransId="{82188837-47EF-6C48-B6C7-1F4C80A06A9C}" sibTransId="{8C06900A-B9C6-8C42-A764-C901B519D5B5}"/>
    <dgm:cxn modelId="{F166390F-F830-BF48-8040-C520ED99A6AF}" type="presParOf" srcId="{0124955D-72E3-DD49-A6C3-E663731EC4C8}" destId="{3A9C22B7-F5E0-764C-908F-8669360C6685}" srcOrd="0" destOrd="0" presId="urn:microsoft.com/office/officeart/2005/8/layout/hProcess9"/>
    <dgm:cxn modelId="{C5A47432-619B-414C-92D3-120724B7714F}" type="presParOf" srcId="{0124955D-72E3-DD49-A6C3-E663731EC4C8}" destId="{5A1219E3-A81B-6D4F-AF0E-2E5BE1DC678E}" srcOrd="1" destOrd="0" presId="urn:microsoft.com/office/officeart/2005/8/layout/hProcess9"/>
    <dgm:cxn modelId="{3D1600E3-7E16-4747-B882-24F5DE964245}" type="presParOf" srcId="{5A1219E3-A81B-6D4F-AF0E-2E5BE1DC678E}" destId="{56AF02C7-37CF-954D-A701-546809CC5077}" srcOrd="0" destOrd="0" presId="urn:microsoft.com/office/officeart/2005/8/layout/hProcess9"/>
    <dgm:cxn modelId="{1C01B711-C15D-EB4B-9F95-67AEDBE8D47A}" type="presParOf" srcId="{5A1219E3-A81B-6D4F-AF0E-2E5BE1DC678E}" destId="{268AA49E-FEA7-D34F-9DAB-DE5E59E16118}" srcOrd="1" destOrd="0" presId="urn:microsoft.com/office/officeart/2005/8/layout/hProcess9"/>
    <dgm:cxn modelId="{6C7DBA57-DA21-774A-A3BF-4E76976D6D31}" type="presParOf" srcId="{5A1219E3-A81B-6D4F-AF0E-2E5BE1DC678E}" destId="{BED47509-270A-B74E-BD69-FE48FC39BAFC}" srcOrd="2" destOrd="0" presId="urn:microsoft.com/office/officeart/2005/8/layout/hProcess9"/>
    <dgm:cxn modelId="{EB92495A-8432-794F-B1D9-845148FC7868}" type="presParOf" srcId="{5A1219E3-A81B-6D4F-AF0E-2E5BE1DC678E}" destId="{E2ED6AD7-57A7-3C4C-852B-7FE737C054AA}" srcOrd="3" destOrd="0" presId="urn:microsoft.com/office/officeart/2005/8/layout/hProcess9"/>
    <dgm:cxn modelId="{3DB10AF7-D086-3D41-B9BD-13DF2BBE8123}" type="presParOf" srcId="{5A1219E3-A81B-6D4F-AF0E-2E5BE1DC678E}" destId="{38CA8743-363A-F24E-BA74-0828C1BB81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00049-49D5-ED49-B800-710926BD177F}" type="doc">
      <dgm:prSet loTypeId="urn:microsoft.com/office/officeart/2005/8/layout/balance1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E9616-D4B0-E946-AA1E-F8F9A32EEAA1}">
      <dgm:prSet/>
      <dgm:spPr/>
      <dgm:t>
        <a:bodyPr/>
        <a:lstStyle/>
        <a:p>
          <a:pPr rtl="0"/>
          <a:r>
            <a:rPr lang="en-US" b="1" dirty="0" smtClean="0"/>
            <a:t>A Promise</a:t>
          </a:r>
          <a:endParaRPr lang="en-US" dirty="0"/>
        </a:p>
      </dgm:t>
    </dgm:pt>
    <dgm:pt modelId="{354C87E1-3A17-0749-AB94-F414A5D52F24}" type="parTrans" cxnId="{5ADEF606-9054-C545-AE7A-642484CBB090}">
      <dgm:prSet/>
      <dgm:spPr/>
      <dgm:t>
        <a:bodyPr/>
        <a:lstStyle/>
        <a:p>
          <a:endParaRPr lang="en-US"/>
        </a:p>
      </dgm:t>
    </dgm:pt>
    <dgm:pt modelId="{FDF3EFC1-A147-E949-A742-37AD6AC31952}" type="sibTrans" cxnId="{5ADEF606-9054-C545-AE7A-642484CBB090}">
      <dgm:prSet/>
      <dgm:spPr/>
      <dgm:t>
        <a:bodyPr/>
        <a:lstStyle/>
        <a:p>
          <a:endParaRPr lang="en-US"/>
        </a:p>
      </dgm:t>
    </dgm:pt>
    <dgm:pt modelId="{2CDFB8ED-BE8A-9349-AE0B-DE9CAC06337A}">
      <dgm:prSet/>
      <dgm:spPr/>
      <dgm:t>
        <a:bodyPr/>
        <a:lstStyle/>
        <a:p>
          <a:pPr rtl="0"/>
          <a:r>
            <a:rPr lang="en-US" b="1" dirty="0" smtClean="0"/>
            <a:t> People have to work to get it or it won’t be interesting</a:t>
          </a:r>
          <a:endParaRPr lang="en-US" dirty="0"/>
        </a:p>
      </dgm:t>
    </dgm:pt>
    <dgm:pt modelId="{4587BFEC-D194-EB4F-A31E-1347FB069638}" type="parTrans" cxnId="{EB51A311-431B-C344-945F-89882FAE22AD}">
      <dgm:prSet/>
      <dgm:spPr/>
      <dgm:t>
        <a:bodyPr/>
        <a:lstStyle/>
        <a:p>
          <a:endParaRPr lang="en-US"/>
        </a:p>
      </dgm:t>
    </dgm:pt>
    <dgm:pt modelId="{FB7A727A-1AAE-8A42-A77E-6A1A10539F6E}" type="sibTrans" cxnId="{EB51A311-431B-C344-945F-89882FAE22AD}">
      <dgm:prSet/>
      <dgm:spPr/>
      <dgm:t>
        <a:bodyPr/>
        <a:lstStyle/>
        <a:p>
          <a:endParaRPr lang="en-US"/>
        </a:p>
      </dgm:t>
    </dgm:pt>
    <dgm:pt modelId="{292C098E-5579-1042-A783-F37F8423ED57}">
      <dgm:prSet/>
      <dgm:spPr/>
      <dgm:t>
        <a:bodyPr/>
        <a:lstStyle/>
        <a:p>
          <a:pPr rtl="0"/>
          <a:r>
            <a:rPr lang="en-US" b="1" dirty="0" smtClean="0"/>
            <a:t>Incomplete</a:t>
          </a:r>
          <a:endParaRPr lang="en-US" dirty="0"/>
        </a:p>
      </dgm:t>
    </dgm:pt>
    <dgm:pt modelId="{EE1355AE-CB7D-AF46-BB2E-E63CBD8F7F32}" type="parTrans" cxnId="{7C4E9001-8951-B944-AE69-11B8F2566E1C}">
      <dgm:prSet/>
      <dgm:spPr/>
      <dgm:t>
        <a:bodyPr/>
        <a:lstStyle/>
        <a:p>
          <a:endParaRPr lang="en-US"/>
        </a:p>
      </dgm:t>
    </dgm:pt>
    <dgm:pt modelId="{B9B800BE-F9A0-FA42-B3BB-92E3778E52AB}" type="sibTrans" cxnId="{7C4E9001-8951-B944-AE69-11B8F2566E1C}">
      <dgm:prSet/>
      <dgm:spPr/>
      <dgm:t>
        <a:bodyPr/>
        <a:lstStyle/>
        <a:p>
          <a:endParaRPr lang="en-US"/>
        </a:p>
      </dgm:t>
    </dgm:pt>
    <dgm:pt modelId="{F36F95BC-0461-7C4F-B585-DF46FF319816}">
      <dgm:prSet/>
      <dgm:spPr/>
      <dgm:t>
        <a:bodyPr/>
        <a:lstStyle/>
        <a:p>
          <a:pPr rtl="0"/>
          <a:r>
            <a:rPr lang="en-US" dirty="0" smtClean="0"/>
            <a:t>Motivational</a:t>
          </a:r>
          <a:endParaRPr lang="en-US" dirty="0"/>
        </a:p>
      </dgm:t>
    </dgm:pt>
    <dgm:pt modelId="{F759BF4A-4690-864D-8B27-64D8F936425D}" type="parTrans" cxnId="{EA013DA5-1F18-1542-A202-2DAEEA2955FF}">
      <dgm:prSet/>
      <dgm:spPr/>
      <dgm:t>
        <a:bodyPr/>
        <a:lstStyle/>
        <a:p>
          <a:endParaRPr lang="en-US"/>
        </a:p>
      </dgm:t>
    </dgm:pt>
    <dgm:pt modelId="{B8FA4995-250E-1541-8BBE-B387BBE7CCF7}" type="sibTrans" cxnId="{EA013DA5-1F18-1542-A202-2DAEEA2955FF}">
      <dgm:prSet/>
      <dgm:spPr/>
      <dgm:t>
        <a:bodyPr/>
        <a:lstStyle/>
        <a:p>
          <a:endParaRPr lang="en-US"/>
        </a:p>
      </dgm:t>
    </dgm:pt>
    <dgm:pt modelId="{A829C062-B319-5B4F-AD11-76C7E0DC2998}">
      <dgm:prSet/>
      <dgm:spPr/>
      <dgm:t>
        <a:bodyPr/>
        <a:lstStyle/>
        <a:p>
          <a:pPr rtl="0"/>
          <a:r>
            <a:rPr lang="en-US" dirty="0" smtClean="0"/>
            <a:t>Crafted</a:t>
          </a:r>
          <a:endParaRPr lang="en-US" dirty="0"/>
        </a:p>
      </dgm:t>
    </dgm:pt>
    <dgm:pt modelId="{B6C8C89B-4D1A-3549-A70C-3797C91ABC8E}" type="parTrans" cxnId="{71B42951-2F6C-CB4C-8F2F-DF7BD918A2EC}">
      <dgm:prSet/>
      <dgm:spPr/>
      <dgm:t>
        <a:bodyPr/>
        <a:lstStyle/>
        <a:p>
          <a:endParaRPr lang="en-US"/>
        </a:p>
      </dgm:t>
    </dgm:pt>
    <dgm:pt modelId="{85F9681B-2818-C740-8E88-99FC27900C74}" type="sibTrans" cxnId="{71B42951-2F6C-CB4C-8F2F-DF7BD918A2EC}">
      <dgm:prSet/>
      <dgm:spPr/>
      <dgm:t>
        <a:bodyPr/>
        <a:lstStyle/>
        <a:p>
          <a:endParaRPr lang="en-US"/>
        </a:p>
      </dgm:t>
    </dgm:pt>
    <dgm:pt modelId="{FCB75859-1162-AA44-B1CE-CD4AF7C998E0}">
      <dgm:prSet/>
      <dgm:spPr/>
      <dgm:t>
        <a:bodyPr/>
        <a:lstStyle/>
        <a:p>
          <a:pPr rtl="0"/>
          <a:r>
            <a:rPr lang="en-US" dirty="0" smtClean="0"/>
            <a:t>2+2 = ?</a:t>
          </a:r>
          <a:endParaRPr lang="en-US" dirty="0"/>
        </a:p>
      </dgm:t>
    </dgm:pt>
    <dgm:pt modelId="{385D5AEF-EAAC-BF44-8779-C13D3BF37E5A}" type="parTrans" cxnId="{60925B24-4251-AB43-B57B-B39422434B64}">
      <dgm:prSet/>
      <dgm:spPr/>
      <dgm:t>
        <a:bodyPr/>
        <a:lstStyle/>
        <a:p>
          <a:endParaRPr lang="en-US"/>
        </a:p>
      </dgm:t>
    </dgm:pt>
    <dgm:pt modelId="{E0F4FB01-1A6B-0D45-B836-61C4FD424BC6}" type="sibTrans" cxnId="{60925B24-4251-AB43-B57B-B39422434B64}">
      <dgm:prSet/>
      <dgm:spPr/>
      <dgm:t>
        <a:bodyPr/>
        <a:lstStyle/>
        <a:p>
          <a:endParaRPr lang="en-US"/>
        </a:p>
      </dgm:t>
    </dgm:pt>
    <dgm:pt modelId="{A0739CBC-FE52-854E-8792-DBFFCBD58326}" type="pres">
      <dgm:prSet presAssocID="{2DC00049-49D5-ED49-B800-710926BD177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683E0-E24E-704C-81B0-3166B5CBC231}" type="pres">
      <dgm:prSet presAssocID="{2DC00049-49D5-ED49-B800-710926BD177F}" presName="dummyMaxCanvas" presStyleCnt="0"/>
      <dgm:spPr/>
    </dgm:pt>
    <dgm:pt modelId="{42ECA050-82BA-784E-950D-E3A2121E46D0}" type="pres">
      <dgm:prSet presAssocID="{2DC00049-49D5-ED49-B800-710926BD177F}" presName="parentComposite" presStyleCnt="0"/>
      <dgm:spPr/>
    </dgm:pt>
    <dgm:pt modelId="{2D009417-4C9B-DB4D-A2B5-C1650F642FE3}" type="pres">
      <dgm:prSet presAssocID="{2DC00049-49D5-ED49-B800-710926BD177F}" presName="parent1" presStyleLbl="alignAccFollowNode1" presStyleIdx="0" presStyleCnt="4" custLinFactNeighborX="-8896" custLinFactNeighborY="1401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BF0EBE4-D638-E541-8841-C91BB4B2DD72}" type="pres">
      <dgm:prSet presAssocID="{2DC00049-49D5-ED49-B800-710926BD177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E5EAF4D-542D-C84E-B03B-60D0106A1B13}" type="pres">
      <dgm:prSet presAssocID="{2DC00049-49D5-ED49-B800-710926BD177F}" presName="childrenComposite" presStyleCnt="0"/>
      <dgm:spPr/>
    </dgm:pt>
    <dgm:pt modelId="{451D8940-A1E7-D843-8BEF-24062974D25E}" type="pres">
      <dgm:prSet presAssocID="{2DC00049-49D5-ED49-B800-710926BD177F}" presName="dummyMaxCanvas_ChildArea" presStyleCnt="0"/>
      <dgm:spPr/>
    </dgm:pt>
    <dgm:pt modelId="{FAA2D882-8E2B-B94A-BAF0-3B9C1E36F747}" type="pres">
      <dgm:prSet presAssocID="{2DC00049-49D5-ED49-B800-710926BD177F}" presName="fulcrum" presStyleLbl="alignAccFollowNode1" presStyleIdx="2" presStyleCnt="4"/>
      <dgm:spPr/>
    </dgm:pt>
    <dgm:pt modelId="{C2208D71-12DF-C044-A0A5-DBAA26E5E601}" type="pres">
      <dgm:prSet presAssocID="{2DC00049-49D5-ED49-B800-710926BD177F}" presName="balance_22" presStyleLbl="alignAccFollowNode1" presStyleIdx="3" presStyleCnt="4">
        <dgm:presLayoutVars>
          <dgm:bulletEnabled val="1"/>
        </dgm:presLayoutVars>
      </dgm:prSet>
      <dgm:spPr/>
    </dgm:pt>
    <dgm:pt modelId="{F8C20BF0-6CB9-CF41-B331-FE564C67AFC0}" type="pres">
      <dgm:prSet presAssocID="{2DC00049-49D5-ED49-B800-710926BD177F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DEB03-9CB6-BC4F-AB74-6E3765876998}" type="pres">
      <dgm:prSet presAssocID="{2DC00049-49D5-ED49-B800-710926BD177F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672F-6B51-F248-9929-07F3D4E3CCCE}" type="pres">
      <dgm:prSet presAssocID="{2DC00049-49D5-ED49-B800-710926BD177F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4FF00-974A-1645-87F9-78F034793BAA}" type="pres">
      <dgm:prSet presAssocID="{2DC00049-49D5-ED49-B800-710926BD177F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31259-66A3-8E48-9BCC-284579F15E55}" type="presOf" srcId="{FCB75859-1162-AA44-B1CE-CD4AF7C998E0}" destId="{F8C20BF0-6CB9-CF41-B331-FE564C67AFC0}" srcOrd="0" destOrd="0" presId="urn:microsoft.com/office/officeart/2005/8/layout/balance1"/>
    <dgm:cxn modelId="{60925B24-4251-AB43-B57B-B39422434B64}" srcId="{292C098E-5579-1042-A783-F37F8423ED57}" destId="{FCB75859-1162-AA44-B1CE-CD4AF7C998E0}" srcOrd="0" destOrd="0" parTransId="{385D5AEF-EAAC-BF44-8779-C13D3BF37E5A}" sibTransId="{E0F4FB01-1A6B-0D45-B836-61C4FD424BC6}"/>
    <dgm:cxn modelId="{7C4E9001-8951-B944-AE69-11B8F2566E1C}" srcId="{2DC00049-49D5-ED49-B800-710926BD177F}" destId="{292C098E-5579-1042-A783-F37F8423ED57}" srcOrd="1" destOrd="0" parTransId="{EE1355AE-CB7D-AF46-BB2E-E63CBD8F7F32}" sibTransId="{B9B800BE-F9A0-FA42-B3BB-92E3778E52AB}"/>
    <dgm:cxn modelId="{EA013DA5-1F18-1542-A202-2DAEEA2955FF}" srcId="{F59E9616-D4B0-E946-AA1E-F8F9A32EEAA1}" destId="{F36F95BC-0461-7C4F-B585-DF46FF319816}" srcOrd="0" destOrd="0" parTransId="{F759BF4A-4690-864D-8B27-64D8F936425D}" sibTransId="{B8FA4995-250E-1541-8BBE-B387BBE7CCF7}"/>
    <dgm:cxn modelId="{5E1A5978-7073-B240-8FF6-F1EF4CA9497A}" type="presOf" srcId="{292C098E-5579-1042-A783-F37F8423ED57}" destId="{ABF0EBE4-D638-E541-8841-C91BB4B2DD72}" srcOrd="0" destOrd="0" presId="urn:microsoft.com/office/officeart/2005/8/layout/balance1"/>
    <dgm:cxn modelId="{C579A878-4A30-E442-BD4F-0BF2A11C4E1C}" type="presOf" srcId="{A829C062-B319-5B4F-AD11-76C7E0DC2998}" destId="{0D24FF00-974A-1645-87F9-78F034793BAA}" srcOrd="0" destOrd="0" presId="urn:microsoft.com/office/officeart/2005/8/layout/balance1"/>
    <dgm:cxn modelId="{5ADEF606-9054-C545-AE7A-642484CBB090}" srcId="{2DC00049-49D5-ED49-B800-710926BD177F}" destId="{F59E9616-D4B0-E946-AA1E-F8F9A32EEAA1}" srcOrd="0" destOrd="0" parTransId="{354C87E1-3A17-0749-AB94-F414A5D52F24}" sibTransId="{FDF3EFC1-A147-E949-A742-37AD6AC31952}"/>
    <dgm:cxn modelId="{EB51A311-431B-C344-945F-89882FAE22AD}" srcId="{292C098E-5579-1042-A783-F37F8423ED57}" destId="{2CDFB8ED-BE8A-9349-AE0B-DE9CAC06337A}" srcOrd="1" destOrd="0" parTransId="{4587BFEC-D194-EB4F-A31E-1347FB069638}" sibTransId="{FB7A727A-1AAE-8A42-A77E-6A1A10539F6E}"/>
    <dgm:cxn modelId="{AD925A3D-B332-6D4F-8734-04F3C90C9149}" type="presOf" srcId="{F36F95BC-0461-7C4F-B585-DF46FF319816}" destId="{4F02672F-6B51-F248-9929-07F3D4E3CCCE}" srcOrd="0" destOrd="0" presId="urn:microsoft.com/office/officeart/2005/8/layout/balance1"/>
    <dgm:cxn modelId="{71B42951-2F6C-CB4C-8F2F-DF7BD918A2EC}" srcId="{F59E9616-D4B0-E946-AA1E-F8F9A32EEAA1}" destId="{A829C062-B319-5B4F-AD11-76C7E0DC2998}" srcOrd="1" destOrd="0" parTransId="{B6C8C89B-4D1A-3549-A70C-3797C91ABC8E}" sibTransId="{85F9681B-2818-C740-8E88-99FC27900C74}"/>
    <dgm:cxn modelId="{2E42BCFC-1DCF-0F4E-86F5-F5F5F375DAAA}" type="presOf" srcId="{2CDFB8ED-BE8A-9349-AE0B-DE9CAC06337A}" destId="{70DDEB03-9CB6-BC4F-AB74-6E3765876998}" srcOrd="0" destOrd="0" presId="urn:microsoft.com/office/officeart/2005/8/layout/balance1"/>
    <dgm:cxn modelId="{2DC4C07D-8F1C-6C4B-8651-A4934D594C63}" type="presOf" srcId="{F59E9616-D4B0-E946-AA1E-F8F9A32EEAA1}" destId="{2D009417-4C9B-DB4D-A2B5-C1650F642FE3}" srcOrd="0" destOrd="0" presId="urn:microsoft.com/office/officeart/2005/8/layout/balance1"/>
    <dgm:cxn modelId="{922A9689-C6AA-984D-A676-2B0B21F0A420}" type="presOf" srcId="{2DC00049-49D5-ED49-B800-710926BD177F}" destId="{A0739CBC-FE52-854E-8792-DBFFCBD58326}" srcOrd="0" destOrd="0" presId="urn:microsoft.com/office/officeart/2005/8/layout/balance1"/>
    <dgm:cxn modelId="{7238DBE3-995D-D14B-8763-06FB33A0A1F7}" type="presParOf" srcId="{A0739CBC-FE52-854E-8792-DBFFCBD58326}" destId="{F6B683E0-E24E-704C-81B0-3166B5CBC231}" srcOrd="0" destOrd="0" presId="urn:microsoft.com/office/officeart/2005/8/layout/balance1"/>
    <dgm:cxn modelId="{C323EEF7-8DCF-2A4D-B405-FCC509A593A3}" type="presParOf" srcId="{A0739CBC-FE52-854E-8792-DBFFCBD58326}" destId="{42ECA050-82BA-784E-950D-E3A2121E46D0}" srcOrd="1" destOrd="0" presId="urn:microsoft.com/office/officeart/2005/8/layout/balance1"/>
    <dgm:cxn modelId="{859D64C8-2CA5-4048-A91E-8BACCB66BD09}" type="presParOf" srcId="{42ECA050-82BA-784E-950D-E3A2121E46D0}" destId="{2D009417-4C9B-DB4D-A2B5-C1650F642FE3}" srcOrd="0" destOrd="0" presId="urn:microsoft.com/office/officeart/2005/8/layout/balance1"/>
    <dgm:cxn modelId="{1E75A924-B7B0-FD40-B3D1-B9D948B97D9A}" type="presParOf" srcId="{42ECA050-82BA-784E-950D-E3A2121E46D0}" destId="{ABF0EBE4-D638-E541-8841-C91BB4B2DD72}" srcOrd="1" destOrd="0" presId="urn:microsoft.com/office/officeart/2005/8/layout/balance1"/>
    <dgm:cxn modelId="{55262F3E-9B20-D54C-9E51-86494A87757E}" type="presParOf" srcId="{A0739CBC-FE52-854E-8792-DBFFCBD58326}" destId="{6E5EAF4D-542D-C84E-B03B-60D0106A1B13}" srcOrd="2" destOrd="0" presId="urn:microsoft.com/office/officeart/2005/8/layout/balance1"/>
    <dgm:cxn modelId="{9BEFCB9E-A859-294D-8767-DFB04693E18B}" type="presParOf" srcId="{6E5EAF4D-542D-C84E-B03B-60D0106A1B13}" destId="{451D8940-A1E7-D843-8BEF-24062974D25E}" srcOrd="0" destOrd="0" presId="urn:microsoft.com/office/officeart/2005/8/layout/balance1"/>
    <dgm:cxn modelId="{7F1D89F1-EF19-9449-94CB-EA97C58A73A3}" type="presParOf" srcId="{6E5EAF4D-542D-C84E-B03B-60D0106A1B13}" destId="{FAA2D882-8E2B-B94A-BAF0-3B9C1E36F747}" srcOrd="1" destOrd="0" presId="urn:microsoft.com/office/officeart/2005/8/layout/balance1"/>
    <dgm:cxn modelId="{19B14A96-A559-A245-BC2C-E7E54836893E}" type="presParOf" srcId="{6E5EAF4D-542D-C84E-B03B-60D0106A1B13}" destId="{C2208D71-12DF-C044-A0A5-DBAA26E5E601}" srcOrd="2" destOrd="0" presId="urn:microsoft.com/office/officeart/2005/8/layout/balance1"/>
    <dgm:cxn modelId="{D94C644B-1693-0B4F-B101-A5FBF56AFD12}" type="presParOf" srcId="{6E5EAF4D-542D-C84E-B03B-60D0106A1B13}" destId="{F8C20BF0-6CB9-CF41-B331-FE564C67AFC0}" srcOrd="3" destOrd="0" presId="urn:microsoft.com/office/officeart/2005/8/layout/balance1"/>
    <dgm:cxn modelId="{999776F4-85B6-7C40-A122-4A89CD0ED549}" type="presParOf" srcId="{6E5EAF4D-542D-C84E-B03B-60D0106A1B13}" destId="{70DDEB03-9CB6-BC4F-AB74-6E3765876998}" srcOrd="4" destOrd="0" presId="urn:microsoft.com/office/officeart/2005/8/layout/balance1"/>
    <dgm:cxn modelId="{7E047B3D-4F54-904B-82BD-AAA66529C2DE}" type="presParOf" srcId="{6E5EAF4D-542D-C84E-B03B-60D0106A1B13}" destId="{4F02672F-6B51-F248-9929-07F3D4E3CCCE}" srcOrd="5" destOrd="0" presId="urn:microsoft.com/office/officeart/2005/8/layout/balance1"/>
    <dgm:cxn modelId="{385901C9-7454-0142-B247-1964F08517BE}" type="presParOf" srcId="{6E5EAF4D-542D-C84E-B03B-60D0106A1B13}" destId="{0D24FF00-974A-1645-87F9-78F034793BAA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CC8D4-9933-40D0-8E5D-72AC144AC7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5ADC7-511A-4C7B-8F54-CAEA9130C905}">
      <dgm:prSet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ln>
          <a:noFill/>
        </a:ln>
      </dgm:spPr>
      <dgm:t>
        <a:bodyPr/>
        <a:lstStyle/>
        <a:p>
          <a:pPr algn="ctr" rtl="0"/>
          <a:r>
            <a:rPr lang="en-US" dirty="0" smtClean="0"/>
            <a:t>REGISTRATION/USER IDENTITY</a:t>
          </a:r>
          <a:endParaRPr lang="en-US" dirty="0"/>
        </a:p>
      </dgm:t>
    </dgm:pt>
    <dgm:pt modelId="{3FAF78C6-A315-4641-BC00-2AD3AF55135F}" type="parTrans" cxnId="{F164A536-FCA1-4704-BDAA-11E4D67EB4B4}">
      <dgm:prSet/>
      <dgm:spPr/>
      <dgm:t>
        <a:bodyPr/>
        <a:lstStyle/>
        <a:p>
          <a:endParaRPr lang="en-US"/>
        </a:p>
      </dgm:t>
    </dgm:pt>
    <dgm:pt modelId="{6D766788-A45B-4067-8CCD-9645E14D2287}" type="sibTrans" cxnId="{F164A536-FCA1-4704-BDAA-11E4D67EB4B4}">
      <dgm:prSet/>
      <dgm:spPr/>
      <dgm:t>
        <a:bodyPr/>
        <a:lstStyle/>
        <a:p>
          <a:endParaRPr lang="en-US"/>
        </a:p>
      </dgm:t>
    </dgm:pt>
    <dgm:pt modelId="{97D1DEE5-21A7-4A68-8BCF-AD2778AA279A}" type="pres">
      <dgm:prSet presAssocID="{6ADCC8D4-9933-40D0-8E5D-72AC144AC7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C6C48-F941-4888-A6CC-A194345C5E8C}" type="pres">
      <dgm:prSet presAssocID="{E9E5ADC7-511A-4C7B-8F54-CAEA9130C905}" presName="parentText" presStyleLbl="node1" presStyleIdx="0" presStyleCnt="1" custLinFactNeighborX="926" custLinFactNeighborY="43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4A536-FCA1-4704-BDAA-11E4D67EB4B4}" srcId="{6ADCC8D4-9933-40D0-8E5D-72AC144AC721}" destId="{E9E5ADC7-511A-4C7B-8F54-CAEA9130C905}" srcOrd="0" destOrd="0" parTransId="{3FAF78C6-A315-4641-BC00-2AD3AF55135F}" sibTransId="{6D766788-A45B-4067-8CCD-9645E14D2287}"/>
    <dgm:cxn modelId="{93A389A2-65DA-9742-AB5C-A341900128DC}" type="presOf" srcId="{E9E5ADC7-511A-4C7B-8F54-CAEA9130C905}" destId="{7B8C6C48-F941-4888-A6CC-A194345C5E8C}" srcOrd="0" destOrd="0" presId="urn:microsoft.com/office/officeart/2005/8/layout/vList2"/>
    <dgm:cxn modelId="{DCB79EC1-4CAD-5D4C-8B0B-7D440AB68DD7}" type="presOf" srcId="{6ADCC8D4-9933-40D0-8E5D-72AC144AC721}" destId="{97D1DEE5-21A7-4A68-8BCF-AD2778AA279A}" srcOrd="0" destOrd="0" presId="urn:microsoft.com/office/officeart/2005/8/layout/vList2"/>
    <dgm:cxn modelId="{8274522D-4ECF-C24E-AFDB-407D81CE793A}" type="presParOf" srcId="{97D1DEE5-21A7-4A68-8BCF-AD2778AA279A}" destId="{7B8C6C48-F941-4888-A6CC-A194345C5E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578057-7DF1-D34F-9A1A-C95AC6E73F46}" type="doc">
      <dgm:prSet loTypeId="urn:microsoft.com/office/officeart/2009/3/layout/CircleRelationship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28F313-2FAB-0647-959C-BDEAC3D365E6}">
      <dgm:prSet custT="1"/>
      <dgm:spPr/>
      <dgm:t>
        <a:bodyPr/>
        <a:lstStyle/>
        <a:p>
          <a:pPr rtl="0"/>
          <a:r>
            <a:rPr lang="en-US" sz="3600" b="1" dirty="0" smtClean="0"/>
            <a:t>What are your enduring values and how do those relate to the values you need for success in 2025 and beyond?</a:t>
          </a:r>
          <a:endParaRPr lang="en-US" sz="3600" dirty="0"/>
        </a:p>
      </dgm:t>
    </dgm:pt>
    <dgm:pt modelId="{BB9491FD-3948-EF49-9F49-82D14119CFB5}" type="parTrans" cxnId="{1A4DF6AD-EA91-9E47-9869-78542CAF2C87}">
      <dgm:prSet/>
      <dgm:spPr/>
      <dgm:t>
        <a:bodyPr/>
        <a:lstStyle/>
        <a:p>
          <a:endParaRPr lang="en-US"/>
        </a:p>
      </dgm:t>
    </dgm:pt>
    <dgm:pt modelId="{CEC3BFE8-7045-914E-9EF3-8B91C037CE20}" type="sibTrans" cxnId="{1A4DF6AD-EA91-9E47-9869-78542CAF2C87}">
      <dgm:prSet/>
      <dgm:spPr/>
      <dgm:t>
        <a:bodyPr/>
        <a:lstStyle/>
        <a:p>
          <a:endParaRPr lang="en-US"/>
        </a:p>
      </dgm:t>
    </dgm:pt>
    <dgm:pt modelId="{A6570F6F-014B-0049-89CE-DAA715A7AD3E}">
      <dgm:prSet/>
      <dgm:spPr/>
      <dgm:t>
        <a:bodyPr/>
        <a:lstStyle/>
        <a:p>
          <a:pPr rtl="0"/>
          <a:r>
            <a:rPr lang="en-US" dirty="0" smtClean="0"/>
            <a:t>Ambitious</a:t>
          </a:r>
          <a:endParaRPr lang="en-US" dirty="0"/>
        </a:p>
      </dgm:t>
    </dgm:pt>
    <dgm:pt modelId="{469F2BDF-BB07-6341-AC8F-48D223B5B841}" type="parTrans" cxnId="{0FF9D6A8-94EE-BC4D-9F7F-85ADD56254A5}">
      <dgm:prSet/>
      <dgm:spPr/>
      <dgm:t>
        <a:bodyPr/>
        <a:lstStyle/>
        <a:p>
          <a:endParaRPr lang="en-US"/>
        </a:p>
      </dgm:t>
    </dgm:pt>
    <dgm:pt modelId="{0901D260-A189-354A-8191-DD17FF81742E}" type="sibTrans" cxnId="{0FF9D6A8-94EE-BC4D-9F7F-85ADD56254A5}">
      <dgm:prSet/>
      <dgm:spPr/>
      <dgm:t>
        <a:bodyPr/>
        <a:lstStyle/>
        <a:p>
          <a:endParaRPr lang="en-US"/>
        </a:p>
      </dgm:t>
    </dgm:pt>
    <dgm:pt modelId="{FA087795-D3EC-0D4D-BC07-D57EC8264D94}">
      <dgm:prSet custT="1"/>
      <dgm:spPr/>
      <dgm:t>
        <a:bodyPr/>
        <a:lstStyle/>
        <a:p>
          <a:pPr rtl="0"/>
          <a:r>
            <a:rPr lang="en-US" sz="1600" dirty="0" smtClean="0"/>
            <a:t>Innovative</a:t>
          </a:r>
          <a:endParaRPr lang="en-US" sz="1600" dirty="0"/>
        </a:p>
      </dgm:t>
    </dgm:pt>
    <dgm:pt modelId="{D62D769E-3EB2-4149-9D1A-E3AE39232953}" type="parTrans" cxnId="{9D3F6B2F-A138-5D44-BA90-AB1A20092BCD}">
      <dgm:prSet/>
      <dgm:spPr/>
      <dgm:t>
        <a:bodyPr/>
        <a:lstStyle/>
        <a:p>
          <a:endParaRPr lang="en-US"/>
        </a:p>
      </dgm:t>
    </dgm:pt>
    <dgm:pt modelId="{5AC3DF21-6543-204D-B133-003D8389E797}" type="sibTrans" cxnId="{9D3F6B2F-A138-5D44-BA90-AB1A20092BCD}">
      <dgm:prSet/>
      <dgm:spPr/>
      <dgm:t>
        <a:bodyPr/>
        <a:lstStyle/>
        <a:p>
          <a:endParaRPr lang="en-US"/>
        </a:p>
      </dgm:t>
    </dgm:pt>
    <dgm:pt modelId="{4E558C62-C0BB-4E48-840D-FD350CFD83D7}">
      <dgm:prSet custT="1"/>
      <dgm:spPr/>
      <dgm:t>
        <a:bodyPr/>
        <a:lstStyle/>
        <a:p>
          <a:pPr rtl="0"/>
          <a:r>
            <a:rPr lang="en-US" sz="2400" dirty="0" smtClean="0"/>
            <a:t>Caring</a:t>
          </a:r>
          <a:endParaRPr lang="en-US" sz="2400" dirty="0"/>
        </a:p>
      </dgm:t>
    </dgm:pt>
    <dgm:pt modelId="{96C05082-01DD-B64B-AE1D-C3854F0A88C1}" type="parTrans" cxnId="{87533E37-5950-C844-BF31-594D07C02ECE}">
      <dgm:prSet/>
      <dgm:spPr/>
      <dgm:t>
        <a:bodyPr/>
        <a:lstStyle/>
        <a:p>
          <a:endParaRPr lang="en-US"/>
        </a:p>
      </dgm:t>
    </dgm:pt>
    <dgm:pt modelId="{A87E9C4D-0527-D24F-8EA9-7C58A6042615}" type="sibTrans" cxnId="{87533E37-5950-C844-BF31-594D07C02ECE}">
      <dgm:prSet/>
      <dgm:spPr/>
      <dgm:t>
        <a:bodyPr/>
        <a:lstStyle/>
        <a:p>
          <a:endParaRPr lang="en-US"/>
        </a:p>
      </dgm:t>
    </dgm:pt>
    <dgm:pt modelId="{5746BBFA-021E-7340-A0AA-C66FDFFFBFC4}">
      <dgm:prSet/>
      <dgm:spPr/>
      <dgm:t>
        <a:bodyPr/>
        <a:lstStyle/>
        <a:p>
          <a:pPr rtl="0"/>
          <a:r>
            <a:rPr lang="en-US" dirty="0" smtClean="0"/>
            <a:t>Tech Savvy</a:t>
          </a:r>
          <a:endParaRPr lang="en-US" dirty="0"/>
        </a:p>
      </dgm:t>
    </dgm:pt>
    <dgm:pt modelId="{0375ADF7-7D75-494E-86F7-4CD6603B21CC}" type="parTrans" cxnId="{D1AFEB17-240F-0841-86C6-5E1762D47DB2}">
      <dgm:prSet/>
      <dgm:spPr/>
      <dgm:t>
        <a:bodyPr/>
        <a:lstStyle/>
        <a:p>
          <a:endParaRPr lang="en-US"/>
        </a:p>
      </dgm:t>
    </dgm:pt>
    <dgm:pt modelId="{9CFCA031-2C6B-9F41-A870-2039D8050CB6}" type="sibTrans" cxnId="{D1AFEB17-240F-0841-86C6-5E1762D47DB2}">
      <dgm:prSet/>
      <dgm:spPr/>
      <dgm:t>
        <a:bodyPr/>
        <a:lstStyle/>
        <a:p>
          <a:endParaRPr lang="en-US"/>
        </a:p>
      </dgm:t>
    </dgm:pt>
    <dgm:pt modelId="{6C335C86-6480-2149-8B89-09173C00348D}" type="pres">
      <dgm:prSet presAssocID="{AD578057-7DF1-D34F-9A1A-C95AC6E73F4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CF74227-1098-274F-B596-2DCF9C757095}" type="pres">
      <dgm:prSet presAssocID="{D828F313-2FAB-0647-959C-BDEAC3D365E6}" presName="Parent" presStyleLbl="node0" presStyleIdx="0" presStyleCnt="1" custScaleX="152549" custScaleY="11682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0021AB8-D45C-EF40-AED5-00B3B2530C70}" type="pres">
      <dgm:prSet presAssocID="{D828F313-2FAB-0647-959C-BDEAC3D365E6}" presName="Accent1" presStyleLbl="node1" presStyleIdx="0" presStyleCnt="17" custLinFactX="100000" custLinFactY="-100000" custLinFactNeighborX="165782" custLinFactNeighborY="-147206"/>
      <dgm:spPr/>
    </dgm:pt>
    <dgm:pt modelId="{0F28BEDF-1AAF-0444-A89D-D428B4C7B658}" type="pres">
      <dgm:prSet presAssocID="{D828F313-2FAB-0647-959C-BDEAC3D365E6}" presName="Accent2" presStyleLbl="node1" presStyleIdx="1" presStyleCnt="17" custLinFactX="-100000" custLinFactY="100000" custLinFactNeighborX="-117372" custLinFactNeighborY="151466"/>
      <dgm:spPr/>
    </dgm:pt>
    <dgm:pt modelId="{69C90C1C-ED81-3349-B625-A5339CF1DE89}" type="pres">
      <dgm:prSet presAssocID="{D828F313-2FAB-0647-959C-BDEAC3D365E6}" presName="Accent3" presStyleLbl="node1" presStyleIdx="2" presStyleCnt="17"/>
      <dgm:spPr/>
    </dgm:pt>
    <dgm:pt modelId="{159F5026-0DE6-0745-A3E7-B49964D82354}" type="pres">
      <dgm:prSet presAssocID="{D828F313-2FAB-0647-959C-BDEAC3D365E6}" presName="Accent4" presStyleLbl="node1" presStyleIdx="3" presStyleCnt="17"/>
      <dgm:spPr/>
    </dgm:pt>
    <dgm:pt modelId="{0E8FA482-0804-CB42-9A7A-BCC03F510BCC}" type="pres">
      <dgm:prSet presAssocID="{D828F313-2FAB-0647-959C-BDEAC3D365E6}" presName="Accent5" presStyleLbl="node1" presStyleIdx="4" presStyleCnt="17" custLinFactX="-200000" custLinFactY="-100000" custLinFactNeighborX="-290152" custLinFactNeighborY="-153522"/>
      <dgm:spPr/>
    </dgm:pt>
    <dgm:pt modelId="{704C80B1-422F-784F-A736-60F6DBCCC1CB}" type="pres">
      <dgm:prSet presAssocID="{D828F313-2FAB-0647-959C-BDEAC3D365E6}" presName="Accent6" presStyleLbl="node1" presStyleIdx="5" presStyleCnt="17" custLinFactX="-100000" custLinFactNeighborX="-149511" custLinFactNeighborY="-15274"/>
      <dgm:spPr/>
    </dgm:pt>
    <dgm:pt modelId="{14BE522C-F720-374F-B9CF-BC61304D8B33}" type="pres">
      <dgm:prSet presAssocID="{FA087795-D3EC-0D4D-BC07-D57EC8264D94}" presName="Child1" presStyleLbl="node1" presStyleIdx="6" presStyleCnt="17" custLinFactNeighborX="-19438" custLinFactNeighborY="-3043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8307CE-131A-2545-9F93-1C3AE1CC38EE}" type="pres">
      <dgm:prSet presAssocID="{FA087795-D3EC-0D4D-BC07-D57EC8264D94}" presName="Accent7" presStyleCnt="0"/>
      <dgm:spPr/>
    </dgm:pt>
    <dgm:pt modelId="{AD040601-F317-AC46-BE19-6E4E3C7883A9}" type="pres">
      <dgm:prSet presAssocID="{FA087795-D3EC-0D4D-BC07-D57EC8264D94}" presName="AccentHold1" presStyleLbl="node1" presStyleIdx="7" presStyleCnt="17" custLinFactY="-100000" custLinFactNeighborX="3090" custLinFactNeighborY="-137865"/>
      <dgm:spPr/>
    </dgm:pt>
    <dgm:pt modelId="{8AA0C4CB-3F47-2D4B-954C-21EDE48BA749}" type="pres">
      <dgm:prSet presAssocID="{FA087795-D3EC-0D4D-BC07-D57EC8264D94}" presName="Accent8" presStyleCnt="0"/>
      <dgm:spPr/>
    </dgm:pt>
    <dgm:pt modelId="{8943F6D3-87DE-1643-BA9B-95FDDF93E8E9}" type="pres">
      <dgm:prSet presAssocID="{FA087795-D3EC-0D4D-BC07-D57EC8264D94}" presName="AccentHold2" presStyleLbl="node1" presStyleIdx="8" presStyleCnt="17"/>
      <dgm:spPr/>
    </dgm:pt>
    <dgm:pt modelId="{FEAA997B-D518-C648-9695-9847B0D554D8}" type="pres">
      <dgm:prSet presAssocID="{4E558C62-C0BB-4E48-840D-FD350CFD83D7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17C7A3-43B4-8447-83FE-AA285C8ADF9F}" type="pres">
      <dgm:prSet presAssocID="{4E558C62-C0BB-4E48-840D-FD350CFD83D7}" presName="Accent9" presStyleCnt="0"/>
      <dgm:spPr/>
    </dgm:pt>
    <dgm:pt modelId="{A835D22E-BCB6-D24F-B44B-FC4B37783B0D}" type="pres">
      <dgm:prSet presAssocID="{4E558C62-C0BB-4E48-840D-FD350CFD83D7}" presName="AccentHold1" presStyleLbl="node1" presStyleIdx="10" presStyleCnt="17" custLinFactY="286938" custLinFactNeighborX="52538" custLinFactNeighborY="300000"/>
      <dgm:spPr/>
    </dgm:pt>
    <dgm:pt modelId="{9CE45E76-00F6-9749-9439-59E8C0CC0CF5}" type="pres">
      <dgm:prSet presAssocID="{4E558C62-C0BB-4E48-840D-FD350CFD83D7}" presName="Accent10" presStyleCnt="0"/>
      <dgm:spPr/>
    </dgm:pt>
    <dgm:pt modelId="{2816E7E6-FF92-3344-A602-1B45079DD124}" type="pres">
      <dgm:prSet presAssocID="{4E558C62-C0BB-4E48-840D-FD350CFD83D7}" presName="AccentHold2" presStyleLbl="node1" presStyleIdx="11" presStyleCnt="17"/>
      <dgm:spPr/>
    </dgm:pt>
    <dgm:pt modelId="{F9F23284-C381-4E47-8B88-8657A17231D3}" type="pres">
      <dgm:prSet presAssocID="{4E558C62-C0BB-4E48-840D-FD350CFD83D7}" presName="Accent11" presStyleCnt="0"/>
      <dgm:spPr/>
    </dgm:pt>
    <dgm:pt modelId="{249D9B7B-5065-FF40-A8E5-7F94561109F3}" type="pres">
      <dgm:prSet presAssocID="{4E558C62-C0BB-4E48-840D-FD350CFD83D7}" presName="AccentHold3" presStyleLbl="node1" presStyleIdx="12" presStyleCnt="17" custLinFactX="61963" custLinFactY="230546" custLinFactNeighborX="100000" custLinFactNeighborY="300000"/>
      <dgm:spPr/>
    </dgm:pt>
    <dgm:pt modelId="{F53CECA6-C9F2-8B4C-B42E-689A085BC6B9}" type="pres">
      <dgm:prSet presAssocID="{A6570F6F-014B-0049-89CE-DAA715A7AD3E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DF0FED9-E3DE-A348-96D7-3EB33EFBE331}" type="pres">
      <dgm:prSet presAssocID="{A6570F6F-014B-0049-89CE-DAA715A7AD3E}" presName="Accent12" presStyleCnt="0"/>
      <dgm:spPr/>
    </dgm:pt>
    <dgm:pt modelId="{BC9F6053-476B-A841-BA33-D077E52A49F6}" type="pres">
      <dgm:prSet presAssocID="{A6570F6F-014B-0049-89CE-DAA715A7AD3E}" presName="AccentHold1" presStyleLbl="node1" presStyleIdx="14" presStyleCnt="17"/>
      <dgm:spPr/>
    </dgm:pt>
    <dgm:pt modelId="{2174ADF8-6E51-0B4A-86E2-178E979784FF}" type="pres">
      <dgm:prSet presAssocID="{5746BBFA-021E-7340-A0AA-C66FDFFFBFC4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8A2EF9-CA6C-3747-A05C-1F98F59BBF76}" type="pres">
      <dgm:prSet presAssocID="{5746BBFA-021E-7340-A0AA-C66FDFFFBFC4}" presName="Accent13" presStyleCnt="0"/>
      <dgm:spPr/>
    </dgm:pt>
    <dgm:pt modelId="{B591DA19-94AA-C944-9883-67F5C9E88B90}" type="pres">
      <dgm:prSet presAssocID="{5746BBFA-021E-7340-A0AA-C66FDFFFBFC4}" presName="AccentHold1" presStyleLbl="node1" presStyleIdx="16" presStyleCnt="17"/>
      <dgm:spPr/>
    </dgm:pt>
  </dgm:ptLst>
  <dgm:cxnLst>
    <dgm:cxn modelId="{D1AFEB17-240F-0841-86C6-5E1762D47DB2}" srcId="{D828F313-2FAB-0647-959C-BDEAC3D365E6}" destId="{5746BBFA-021E-7340-A0AA-C66FDFFFBFC4}" srcOrd="3" destOrd="0" parTransId="{0375ADF7-7D75-494E-86F7-4CD6603B21CC}" sibTransId="{9CFCA031-2C6B-9F41-A870-2039D8050CB6}"/>
    <dgm:cxn modelId="{87533E37-5950-C844-BF31-594D07C02ECE}" srcId="{D828F313-2FAB-0647-959C-BDEAC3D365E6}" destId="{4E558C62-C0BB-4E48-840D-FD350CFD83D7}" srcOrd="1" destOrd="0" parTransId="{96C05082-01DD-B64B-AE1D-C3854F0A88C1}" sibTransId="{A87E9C4D-0527-D24F-8EA9-7C58A6042615}"/>
    <dgm:cxn modelId="{D25BA2B4-0E81-AF49-8120-B71228F3F5CA}" type="presOf" srcId="{AD578057-7DF1-D34F-9A1A-C95AC6E73F46}" destId="{6C335C86-6480-2149-8B89-09173C00348D}" srcOrd="0" destOrd="0" presId="urn:microsoft.com/office/officeart/2009/3/layout/CircleRelationship"/>
    <dgm:cxn modelId="{0FF9D6A8-94EE-BC4D-9F7F-85ADD56254A5}" srcId="{D828F313-2FAB-0647-959C-BDEAC3D365E6}" destId="{A6570F6F-014B-0049-89CE-DAA715A7AD3E}" srcOrd="2" destOrd="0" parTransId="{469F2BDF-BB07-6341-AC8F-48D223B5B841}" sibTransId="{0901D260-A189-354A-8191-DD17FF81742E}"/>
    <dgm:cxn modelId="{79DCE1D2-CCB0-AD48-A0EB-322386949A9E}" type="presOf" srcId="{D828F313-2FAB-0647-959C-BDEAC3D365E6}" destId="{DCF74227-1098-274F-B596-2DCF9C757095}" srcOrd="0" destOrd="0" presId="urn:microsoft.com/office/officeart/2009/3/layout/CircleRelationship"/>
    <dgm:cxn modelId="{5BB98008-D233-C646-86AB-C0377E47FF3E}" type="presOf" srcId="{FA087795-D3EC-0D4D-BC07-D57EC8264D94}" destId="{14BE522C-F720-374F-B9CF-BC61304D8B33}" srcOrd="0" destOrd="0" presId="urn:microsoft.com/office/officeart/2009/3/layout/CircleRelationship"/>
    <dgm:cxn modelId="{B4E1B26A-1B74-E641-8985-41476E0E0FF2}" type="presOf" srcId="{4E558C62-C0BB-4E48-840D-FD350CFD83D7}" destId="{FEAA997B-D518-C648-9695-9847B0D554D8}" srcOrd="0" destOrd="0" presId="urn:microsoft.com/office/officeart/2009/3/layout/CircleRelationship"/>
    <dgm:cxn modelId="{B5A33217-CFD3-FA4C-8117-6DB1654FB205}" type="presOf" srcId="{5746BBFA-021E-7340-A0AA-C66FDFFFBFC4}" destId="{2174ADF8-6E51-0B4A-86E2-178E979784FF}" srcOrd="0" destOrd="0" presId="urn:microsoft.com/office/officeart/2009/3/layout/CircleRelationship"/>
    <dgm:cxn modelId="{9D3F6B2F-A138-5D44-BA90-AB1A20092BCD}" srcId="{D828F313-2FAB-0647-959C-BDEAC3D365E6}" destId="{FA087795-D3EC-0D4D-BC07-D57EC8264D94}" srcOrd="0" destOrd="0" parTransId="{D62D769E-3EB2-4149-9D1A-E3AE39232953}" sibTransId="{5AC3DF21-6543-204D-B133-003D8389E797}"/>
    <dgm:cxn modelId="{1A4DF6AD-EA91-9E47-9869-78542CAF2C87}" srcId="{AD578057-7DF1-D34F-9A1A-C95AC6E73F46}" destId="{D828F313-2FAB-0647-959C-BDEAC3D365E6}" srcOrd="0" destOrd="0" parTransId="{BB9491FD-3948-EF49-9F49-82D14119CFB5}" sibTransId="{CEC3BFE8-7045-914E-9EF3-8B91C037CE20}"/>
    <dgm:cxn modelId="{411BE964-8AEC-AB4F-8BF1-01404AC34026}" type="presOf" srcId="{A6570F6F-014B-0049-89CE-DAA715A7AD3E}" destId="{F53CECA6-C9F2-8B4C-B42E-689A085BC6B9}" srcOrd="0" destOrd="0" presId="urn:microsoft.com/office/officeart/2009/3/layout/CircleRelationship"/>
    <dgm:cxn modelId="{13CBA485-BB86-FD48-8B1E-AD7B814968D7}" type="presParOf" srcId="{6C335C86-6480-2149-8B89-09173C00348D}" destId="{DCF74227-1098-274F-B596-2DCF9C757095}" srcOrd="0" destOrd="0" presId="urn:microsoft.com/office/officeart/2009/3/layout/CircleRelationship"/>
    <dgm:cxn modelId="{494EBA1B-78BE-6942-8B10-48F9AEE63900}" type="presParOf" srcId="{6C335C86-6480-2149-8B89-09173C00348D}" destId="{A0021AB8-D45C-EF40-AED5-00B3B2530C70}" srcOrd="1" destOrd="0" presId="urn:microsoft.com/office/officeart/2009/3/layout/CircleRelationship"/>
    <dgm:cxn modelId="{E19888F5-364E-CB41-AFC3-55427DB7F44C}" type="presParOf" srcId="{6C335C86-6480-2149-8B89-09173C00348D}" destId="{0F28BEDF-1AAF-0444-A89D-D428B4C7B658}" srcOrd="2" destOrd="0" presId="urn:microsoft.com/office/officeart/2009/3/layout/CircleRelationship"/>
    <dgm:cxn modelId="{F6669A8E-D25A-944B-847F-2F8874437758}" type="presParOf" srcId="{6C335C86-6480-2149-8B89-09173C00348D}" destId="{69C90C1C-ED81-3349-B625-A5339CF1DE89}" srcOrd="3" destOrd="0" presId="urn:microsoft.com/office/officeart/2009/3/layout/CircleRelationship"/>
    <dgm:cxn modelId="{098DAA10-8F2C-9D40-9D16-1B373E7E1CE8}" type="presParOf" srcId="{6C335C86-6480-2149-8B89-09173C00348D}" destId="{159F5026-0DE6-0745-A3E7-B49964D82354}" srcOrd="4" destOrd="0" presId="urn:microsoft.com/office/officeart/2009/3/layout/CircleRelationship"/>
    <dgm:cxn modelId="{59FB1447-FC4A-AA47-B9D7-50AF5BD8829E}" type="presParOf" srcId="{6C335C86-6480-2149-8B89-09173C00348D}" destId="{0E8FA482-0804-CB42-9A7A-BCC03F510BCC}" srcOrd="5" destOrd="0" presId="urn:microsoft.com/office/officeart/2009/3/layout/CircleRelationship"/>
    <dgm:cxn modelId="{3E0BF582-DEF6-824C-9F22-D9BC60DC2920}" type="presParOf" srcId="{6C335C86-6480-2149-8B89-09173C00348D}" destId="{704C80B1-422F-784F-A736-60F6DBCCC1CB}" srcOrd="6" destOrd="0" presId="urn:microsoft.com/office/officeart/2009/3/layout/CircleRelationship"/>
    <dgm:cxn modelId="{2F377834-6532-0E46-BFC8-1DB1282A2C7A}" type="presParOf" srcId="{6C335C86-6480-2149-8B89-09173C00348D}" destId="{14BE522C-F720-374F-B9CF-BC61304D8B33}" srcOrd="7" destOrd="0" presId="urn:microsoft.com/office/officeart/2009/3/layout/CircleRelationship"/>
    <dgm:cxn modelId="{4480EE8E-7244-BF46-AF3A-1865D062CA38}" type="presParOf" srcId="{6C335C86-6480-2149-8B89-09173C00348D}" destId="{CB8307CE-131A-2545-9F93-1C3AE1CC38EE}" srcOrd="8" destOrd="0" presId="urn:microsoft.com/office/officeart/2009/3/layout/CircleRelationship"/>
    <dgm:cxn modelId="{9429CF1D-2AA6-5843-B8F3-7654EEE5FAC9}" type="presParOf" srcId="{CB8307CE-131A-2545-9F93-1C3AE1CC38EE}" destId="{AD040601-F317-AC46-BE19-6E4E3C7883A9}" srcOrd="0" destOrd="0" presId="urn:microsoft.com/office/officeart/2009/3/layout/CircleRelationship"/>
    <dgm:cxn modelId="{18ACF29C-7B4A-6340-BC86-EDEF86FD7A05}" type="presParOf" srcId="{6C335C86-6480-2149-8B89-09173C00348D}" destId="{8AA0C4CB-3F47-2D4B-954C-21EDE48BA749}" srcOrd="9" destOrd="0" presId="urn:microsoft.com/office/officeart/2009/3/layout/CircleRelationship"/>
    <dgm:cxn modelId="{5DDB0D9F-0CB6-2644-BDEC-25DE2CDE6D79}" type="presParOf" srcId="{8AA0C4CB-3F47-2D4B-954C-21EDE48BA749}" destId="{8943F6D3-87DE-1643-BA9B-95FDDF93E8E9}" srcOrd="0" destOrd="0" presId="urn:microsoft.com/office/officeart/2009/3/layout/CircleRelationship"/>
    <dgm:cxn modelId="{4C6F6A87-5924-7348-B5F0-43AB0632B2A6}" type="presParOf" srcId="{6C335C86-6480-2149-8B89-09173C00348D}" destId="{FEAA997B-D518-C648-9695-9847B0D554D8}" srcOrd="10" destOrd="0" presId="urn:microsoft.com/office/officeart/2009/3/layout/CircleRelationship"/>
    <dgm:cxn modelId="{713900D8-4735-7A48-9E68-3BDC035145EE}" type="presParOf" srcId="{6C335C86-6480-2149-8B89-09173C00348D}" destId="{0A17C7A3-43B4-8447-83FE-AA285C8ADF9F}" srcOrd="11" destOrd="0" presId="urn:microsoft.com/office/officeart/2009/3/layout/CircleRelationship"/>
    <dgm:cxn modelId="{9946A77A-8433-BC40-8F42-5EF9BEA418B0}" type="presParOf" srcId="{0A17C7A3-43B4-8447-83FE-AA285C8ADF9F}" destId="{A835D22E-BCB6-D24F-B44B-FC4B37783B0D}" srcOrd="0" destOrd="0" presId="urn:microsoft.com/office/officeart/2009/3/layout/CircleRelationship"/>
    <dgm:cxn modelId="{B470EAB4-52CD-0841-AE68-AE060E5680CE}" type="presParOf" srcId="{6C335C86-6480-2149-8B89-09173C00348D}" destId="{9CE45E76-00F6-9749-9439-59E8C0CC0CF5}" srcOrd="12" destOrd="0" presId="urn:microsoft.com/office/officeart/2009/3/layout/CircleRelationship"/>
    <dgm:cxn modelId="{FB57BBE8-F9D4-D548-AB9C-ED8DA1EDBA98}" type="presParOf" srcId="{9CE45E76-00F6-9749-9439-59E8C0CC0CF5}" destId="{2816E7E6-FF92-3344-A602-1B45079DD124}" srcOrd="0" destOrd="0" presId="urn:microsoft.com/office/officeart/2009/3/layout/CircleRelationship"/>
    <dgm:cxn modelId="{009C361E-D38D-B441-A6BA-2667D0D3AD3B}" type="presParOf" srcId="{6C335C86-6480-2149-8B89-09173C00348D}" destId="{F9F23284-C381-4E47-8B88-8657A17231D3}" srcOrd="13" destOrd="0" presId="urn:microsoft.com/office/officeart/2009/3/layout/CircleRelationship"/>
    <dgm:cxn modelId="{7FFCFDE4-430B-4A43-AD04-1D883598A09C}" type="presParOf" srcId="{F9F23284-C381-4E47-8B88-8657A17231D3}" destId="{249D9B7B-5065-FF40-A8E5-7F94561109F3}" srcOrd="0" destOrd="0" presId="urn:microsoft.com/office/officeart/2009/3/layout/CircleRelationship"/>
    <dgm:cxn modelId="{4565B7DC-2879-8C4D-9471-3CAC117B0175}" type="presParOf" srcId="{6C335C86-6480-2149-8B89-09173C00348D}" destId="{F53CECA6-C9F2-8B4C-B42E-689A085BC6B9}" srcOrd="14" destOrd="0" presId="urn:microsoft.com/office/officeart/2009/3/layout/CircleRelationship"/>
    <dgm:cxn modelId="{95599C67-984A-0247-B154-39DC91544C35}" type="presParOf" srcId="{6C335C86-6480-2149-8B89-09173C00348D}" destId="{EDF0FED9-E3DE-A348-96D7-3EB33EFBE331}" srcOrd="15" destOrd="0" presId="urn:microsoft.com/office/officeart/2009/3/layout/CircleRelationship"/>
    <dgm:cxn modelId="{DCCB8198-C4DA-3C41-A397-3B0E0D9BE8F3}" type="presParOf" srcId="{EDF0FED9-E3DE-A348-96D7-3EB33EFBE331}" destId="{BC9F6053-476B-A841-BA33-D077E52A49F6}" srcOrd="0" destOrd="0" presId="urn:microsoft.com/office/officeart/2009/3/layout/CircleRelationship"/>
    <dgm:cxn modelId="{AB1C18B0-296F-184B-8D3C-18EDC991E097}" type="presParOf" srcId="{6C335C86-6480-2149-8B89-09173C00348D}" destId="{2174ADF8-6E51-0B4A-86E2-178E979784FF}" srcOrd="16" destOrd="0" presId="urn:microsoft.com/office/officeart/2009/3/layout/CircleRelationship"/>
    <dgm:cxn modelId="{47E92DC9-560C-454A-89AB-6EBCEB04ADEA}" type="presParOf" srcId="{6C335C86-6480-2149-8B89-09173C00348D}" destId="{F38A2EF9-CA6C-3747-A05C-1F98F59BBF76}" srcOrd="17" destOrd="0" presId="urn:microsoft.com/office/officeart/2009/3/layout/CircleRelationship"/>
    <dgm:cxn modelId="{336E8984-A940-7941-8079-31C80D3B78C3}" type="presParOf" srcId="{F38A2EF9-CA6C-3747-A05C-1F98F59BBF76}" destId="{B591DA19-94AA-C944-9883-67F5C9E88B9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34962-8420-C94F-A6C1-1D68F5B4EEBF}">
      <dsp:nvSpPr>
        <dsp:cNvPr id="0" name=""/>
        <dsp:cNvSpPr/>
      </dsp:nvSpPr>
      <dsp:spPr>
        <a:xfrm>
          <a:off x="0" y="151517"/>
          <a:ext cx="7581901" cy="365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/>
            <a:t>All researchers learn:  We always see what we are already looking for, and see what we know!</a:t>
          </a:r>
          <a:endParaRPr lang="en-US" sz="5200" kern="1200" dirty="0"/>
        </a:p>
      </dsp:txBody>
      <dsp:txXfrm>
        <a:off x="178198" y="329715"/>
        <a:ext cx="7225505" cy="3294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86E55-95EA-FF4C-AC03-9137A28ABBB0}">
      <dsp:nvSpPr>
        <dsp:cNvPr id="0" name=""/>
        <dsp:cNvSpPr/>
      </dsp:nvSpPr>
      <dsp:spPr>
        <a:xfrm>
          <a:off x="0" y="217037"/>
          <a:ext cx="7581901" cy="3519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smtClean="0"/>
            <a:t>So how do we get people to focus on what is not known?</a:t>
          </a:r>
          <a:endParaRPr lang="en-US" sz="6400" kern="1200" dirty="0"/>
        </a:p>
      </dsp:txBody>
      <dsp:txXfrm>
        <a:off x="171801" y="388838"/>
        <a:ext cx="7238299" cy="3175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22B7-F5E0-764C-908F-8669360C6685}">
      <dsp:nvSpPr>
        <dsp:cNvPr id="0" name=""/>
        <dsp:cNvSpPr/>
      </dsp:nvSpPr>
      <dsp:spPr>
        <a:xfrm>
          <a:off x="675640" y="0"/>
          <a:ext cx="7657255" cy="59605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F02C7-37CF-954D-A701-546809CC5077}">
      <dsp:nvSpPr>
        <dsp:cNvPr id="0" name=""/>
        <dsp:cNvSpPr/>
      </dsp:nvSpPr>
      <dsp:spPr>
        <a:xfrm>
          <a:off x="4398" y="1507061"/>
          <a:ext cx="2903141" cy="29464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/>
              </a:solidFill>
            </a:rPr>
            <a:t>Culture narratives: </a:t>
          </a:r>
          <a:r>
            <a:rPr lang="en-US" sz="2200" b="1" kern="1200" dirty="0" smtClean="0"/>
            <a:t>identify emerging key values and moments of truth in the organization’s history</a:t>
          </a:r>
          <a:endParaRPr lang="en-US" sz="2200" kern="1200" dirty="0"/>
        </a:p>
      </dsp:txBody>
      <dsp:txXfrm>
        <a:off x="146118" y="1648781"/>
        <a:ext cx="2619701" cy="2662971"/>
      </dsp:txXfrm>
    </dsp:sp>
    <dsp:sp modelId="{BED47509-270A-B74E-BD69-FE48FC39BAFC}">
      <dsp:nvSpPr>
        <dsp:cNvPr id="0" name=""/>
        <dsp:cNvSpPr/>
      </dsp:nvSpPr>
      <dsp:spPr>
        <a:xfrm>
          <a:off x="3052697" y="1540941"/>
          <a:ext cx="2903141" cy="2878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8D35D1"/>
              </a:solidFill>
            </a:rPr>
            <a:t>Future scenarios:  </a:t>
          </a:r>
          <a:r>
            <a:rPr lang="en-US" sz="2200" b="1" kern="1200" dirty="0" smtClean="0"/>
            <a:t>Alternative narratives of how the organization “could be” in different but plausible future environments</a:t>
          </a:r>
          <a:endParaRPr lang="en-US" sz="2200" kern="1200" dirty="0"/>
        </a:p>
      </dsp:txBody>
      <dsp:txXfrm>
        <a:off x="3193221" y="1681465"/>
        <a:ext cx="2622093" cy="2597604"/>
      </dsp:txXfrm>
    </dsp:sp>
    <dsp:sp modelId="{38CA8743-363A-F24E-BA74-0828C1BB81FC}">
      <dsp:nvSpPr>
        <dsp:cNvPr id="0" name=""/>
        <dsp:cNvSpPr/>
      </dsp:nvSpPr>
      <dsp:spPr>
        <a:xfrm>
          <a:off x="6100995" y="1574809"/>
          <a:ext cx="2903141" cy="2810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8D35D1"/>
              </a:solidFill>
            </a:rPr>
            <a:t>Strategy narratives: </a:t>
          </a:r>
          <a:r>
            <a:rPr lang="en-US" sz="2200" b="1" kern="1200" dirty="0" smtClean="0"/>
            <a:t>Capture actions that will create the next chapter in the organization’s history</a:t>
          </a:r>
          <a:endParaRPr lang="en-US" sz="2200" kern="1200" dirty="0"/>
        </a:p>
      </dsp:txBody>
      <dsp:txXfrm>
        <a:off x="6238213" y="1712027"/>
        <a:ext cx="2628705" cy="2536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09417-4C9B-DB4D-A2B5-C1650F642FE3}">
      <dsp:nvSpPr>
        <dsp:cNvPr id="0" name=""/>
        <dsp:cNvSpPr/>
      </dsp:nvSpPr>
      <dsp:spPr>
        <a:xfrm>
          <a:off x="1794119" y="118534"/>
          <a:ext cx="1522924" cy="8460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 Promise</a:t>
          </a:r>
          <a:endParaRPr lang="en-US" sz="2100" kern="1200" dirty="0"/>
        </a:p>
      </dsp:txBody>
      <dsp:txXfrm>
        <a:off x="1818900" y="143315"/>
        <a:ext cx="1473362" cy="796507"/>
      </dsp:txXfrm>
    </dsp:sp>
    <dsp:sp modelId="{ABF0EBE4-D638-E541-8841-C91BB4B2DD72}">
      <dsp:nvSpPr>
        <dsp:cNvPr id="0" name=""/>
        <dsp:cNvSpPr/>
      </dsp:nvSpPr>
      <dsp:spPr>
        <a:xfrm>
          <a:off x="4129378" y="0"/>
          <a:ext cx="1522924" cy="8460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Incomplete</a:t>
          </a:r>
          <a:endParaRPr lang="en-US" sz="2100" kern="1200" dirty="0"/>
        </a:p>
      </dsp:txBody>
      <dsp:txXfrm>
        <a:off x="4154159" y="24781"/>
        <a:ext cx="1473362" cy="796507"/>
      </dsp:txXfrm>
    </dsp:sp>
    <dsp:sp modelId="{FAA2D882-8E2B-B94A-BAF0-3B9C1E36F747}">
      <dsp:nvSpPr>
        <dsp:cNvPr id="0" name=""/>
        <dsp:cNvSpPr/>
      </dsp:nvSpPr>
      <dsp:spPr>
        <a:xfrm>
          <a:off x="3473674" y="3595793"/>
          <a:ext cx="634551" cy="63455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08D71-12DF-C044-A0A5-DBAA26E5E601}">
      <dsp:nvSpPr>
        <dsp:cNvPr id="0" name=""/>
        <dsp:cNvSpPr/>
      </dsp:nvSpPr>
      <dsp:spPr>
        <a:xfrm>
          <a:off x="1887295" y="3330127"/>
          <a:ext cx="3807310" cy="2572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20BF0-6CB9-CF41-B331-FE564C67AFC0}">
      <dsp:nvSpPr>
        <dsp:cNvPr id="0" name=""/>
        <dsp:cNvSpPr/>
      </dsp:nvSpPr>
      <dsp:spPr>
        <a:xfrm>
          <a:off x="4129378" y="2216700"/>
          <a:ext cx="1522924" cy="1082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2+2 = ?</a:t>
          </a:r>
          <a:endParaRPr lang="en-US" sz="1500" kern="1200" dirty="0"/>
        </a:p>
      </dsp:txBody>
      <dsp:txXfrm>
        <a:off x="4182244" y="2269566"/>
        <a:ext cx="1417192" cy="977236"/>
      </dsp:txXfrm>
    </dsp:sp>
    <dsp:sp modelId="{70DDEB03-9CB6-BC4F-AB74-6E3765876998}">
      <dsp:nvSpPr>
        <dsp:cNvPr id="0" name=""/>
        <dsp:cNvSpPr/>
      </dsp:nvSpPr>
      <dsp:spPr>
        <a:xfrm>
          <a:off x="4129378" y="1082968"/>
          <a:ext cx="1522924" cy="1082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 People have to work to get it or it won’t be interesting</a:t>
          </a:r>
          <a:endParaRPr lang="en-US" sz="1500" kern="1200" dirty="0"/>
        </a:p>
      </dsp:txBody>
      <dsp:txXfrm>
        <a:off x="4182244" y="1135834"/>
        <a:ext cx="1417192" cy="977236"/>
      </dsp:txXfrm>
    </dsp:sp>
    <dsp:sp modelId="{4F02672F-6B51-F248-9929-07F3D4E3CCCE}">
      <dsp:nvSpPr>
        <dsp:cNvPr id="0" name=""/>
        <dsp:cNvSpPr/>
      </dsp:nvSpPr>
      <dsp:spPr>
        <a:xfrm>
          <a:off x="1929598" y="2216700"/>
          <a:ext cx="1522924" cy="1082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Motivational</a:t>
          </a:r>
          <a:endParaRPr lang="en-US" sz="1500" kern="1200" dirty="0"/>
        </a:p>
      </dsp:txBody>
      <dsp:txXfrm>
        <a:off x="1982464" y="2269566"/>
        <a:ext cx="1417192" cy="977236"/>
      </dsp:txXfrm>
    </dsp:sp>
    <dsp:sp modelId="{0D24FF00-974A-1645-87F9-78F034793BAA}">
      <dsp:nvSpPr>
        <dsp:cNvPr id="0" name=""/>
        <dsp:cNvSpPr/>
      </dsp:nvSpPr>
      <dsp:spPr>
        <a:xfrm>
          <a:off x="1929598" y="1082968"/>
          <a:ext cx="1522924" cy="1082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Crafted</a:t>
          </a:r>
          <a:endParaRPr lang="en-US" sz="1500" kern="1200" dirty="0"/>
        </a:p>
      </dsp:txBody>
      <dsp:txXfrm>
        <a:off x="1982464" y="1135834"/>
        <a:ext cx="1417192" cy="977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6C48-F941-4888-A6CC-A194345C5E8C}">
      <dsp:nvSpPr>
        <dsp:cNvPr id="0" name=""/>
        <dsp:cNvSpPr/>
      </dsp:nvSpPr>
      <dsp:spPr>
        <a:xfrm>
          <a:off x="0" y="9974"/>
          <a:ext cx="8686800" cy="59962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REGISTRATION/USER IDENTITY</a:t>
          </a:r>
          <a:endParaRPr lang="en-US" sz="2500" kern="1200" dirty="0"/>
        </a:p>
      </dsp:txBody>
      <dsp:txXfrm>
        <a:off x="29271" y="39245"/>
        <a:ext cx="8628258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74227-1098-274F-B596-2DCF9C757095}">
      <dsp:nvSpPr>
        <dsp:cNvPr id="0" name=""/>
        <dsp:cNvSpPr/>
      </dsp:nvSpPr>
      <dsp:spPr>
        <a:xfrm>
          <a:off x="357416" y="-70421"/>
          <a:ext cx="5586313" cy="42782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What are your enduring values and how do those relate to the values you need for success in 2025 and beyond?</a:t>
          </a:r>
          <a:endParaRPr lang="en-US" sz="3600" kern="1200" dirty="0"/>
        </a:p>
      </dsp:txBody>
      <dsp:txXfrm>
        <a:off x="1175513" y="556111"/>
        <a:ext cx="3950119" cy="3025165"/>
      </dsp:txXfrm>
    </dsp:sp>
    <dsp:sp modelId="{A0021AB8-D45C-EF40-AED5-00B3B2530C70}">
      <dsp:nvSpPr>
        <dsp:cNvPr id="0" name=""/>
        <dsp:cNvSpPr/>
      </dsp:nvSpPr>
      <dsp:spPr>
        <a:xfrm>
          <a:off x="4491450" y="0"/>
          <a:ext cx="407137" cy="4075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8BEDF-1AAF-0444-A89D-D428B4C7B658}">
      <dsp:nvSpPr>
        <dsp:cNvPr id="0" name=""/>
        <dsp:cNvSpPr/>
      </dsp:nvSpPr>
      <dsp:spPr>
        <a:xfrm>
          <a:off x="1803887" y="4369596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106304"/>
                <a:satOff val="1072"/>
                <a:lumOff val="110"/>
                <a:alphaOff val="0"/>
                <a:shade val="30000"/>
                <a:satMod val="100000"/>
              </a:schemeClr>
            </a:gs>
            <a:gs pos="80000">
              <a:schemeClr val="accent4">
                <a:hueOff val="106304"/>
                <a:satOff val="1072"/>
                <a:lumOff val="110"/>
                <a:alphaOff val="0"/>
                <a:shade val="90000"/>
                <a:satMod val="100000"/>
              </a:schemeClr>
            </a:gs>
            <a:gs pos="100000">
              <a:schemeClr val="accent4">
                <a:hueOff val="106304"/>
                <a:satOff val="1072"/>
                <a:lumOff val="11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90C1C-ED81-3349-B625-A5339CF1DE89}">
      <dsp:nvSpPr>
        <dsp:cNvPr id="0" name=""/>
        <dsp:cNvSpPr/>
      </dsp:nvSpPr>
      <dsp:spPr>
        <a:xfrm>
          <a:off x="5217432" y="1723673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212608"/>
                <a:satOff val="2145"/>
                <a:lumOff val="221"/>
                <a:alphaOff val="0"/>
                <a:shade val="30000"/>
                <a:satMod val="100000"/>
              </a:schemeClr>
            </a:gs>
            <a:gs pos="80000">
              <a:schemeClr val="accent4">
                <a:hueOff val="212608"/>
                <a:satOff val="2145"/>
                <a:lumOff val="221"/>
                <a:alphaOff val="0"/>
                <a:shade val="90000"/>
                <a:satMod val="100000"/>
              </a:schemeClr>
            </a:gs>
            <a:gs pos="100000">
              <a:schemeClr val="accent4">
                <a:hueOff val="212608"/>
                <a:satOff val="2145"/>
                <a:lumOff val="221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F5026-0DE6-0745-A3E7-B49964D82354}">
      <dsp:nvSpPr>
        <dsp:cNvPr id="0" name=""/>
        <dsp:cNvSpPr/>
      </dsp:nvSpPr>
      <dsp:spPr>
        <a:xfrm>
          <a:off x="3806725" y="3941304"/>
          <a:ext cx="407137" cy="407576"/>
        </a:xfrm>
        <a:prstGeom prst="ellipse">
          <a:avLst/>
        </a:prstGeom>
        <a:gradFill rotWithShape="0">
          <a:gsLst>
            <a:gs pos="0">
              <a:schemeClr val="accent4">
                <a:hueOff val="318912"/>
                <a:satOff val="3217"/>
                <a:lumOff val="331"/>
                <a:alphaOff val="0"/>
                <a:shade val="30000"/>
                <a:satMod val="100000"/>
              </a:schemeClr>
            </a:gs>
            <a:gs pos="80000">
              <a:schemeClr val="accent4">
                <a:hueOff val="318912"/>
                <a:satOff val="3217"/>
                <a:lumOff val="331"/>
                <a:alphaOff val="0"/>
                <a:shade val="90000"/>
                <a:satMod val="100000"/>
              </a:schemeClr>
            </a:gs>
            <a:gs pos="100000">
              <a:schemeClr val="accent4">
                <a:hueOff val="318912"/>
                <a:satOff val="3217"/>
                <a:lumOff val="331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A482-0804-CB42-9A7A-BCC03F510BCC}">
      <dsp:nvSpPr>
        <dsp:cNvPr id="0" name=""/>
        <dsp:cNvSpPr/>
      </dsp:nvSpPr>
      <dsp:spPr>
        <a:xfrm>
          <a:off x="1081237" y="0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425217"/>
                <a:satOff val="4290"/>
                <a:lumOff val="441"/>
                <a:alphaOff val="0"/>
                <a:shade val="30000"/>
                <a:satMod val="100000"/>
              </a:schemeClr>
            </a:gs>
            <a:gs pos="80000">
              <a:schemeClr val="accent4">
                <a:hueOff val="425217"/>
                <a:satOff val="4290"/>
                <a:lumOff val="441"/>
                <a:alphaOff val="0"/>
                <a:shade val="90000"/>
                <a:satMod val="100000"/>
              </a:schemeClr>
            </a:gs>
            <a:gs pos="100000">
              <a:schemeClr val="accent4">
                <a:hueOff val="425217"/>
                <a:satOff val="4290"/>
                <a:lumOff val="441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C80B1-422F-784F-A736-60F6DBCCC1CB}">
      <dsp:nvSpPr>
        <dsp:cNvPr id="0" name=""/>
        <dsp:cNvSpPr/>
      </dsp:nvSpPr>
      <dsp:spPr>
        <a:xfrm>
          <a:off x="862434" y="2293253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531521"/>
                <a:satOff val="5362"/>
                <a:lumOff val="552"/>
                <a:alphaOff val="0"/>
                <a:shade val="30000"/>
                <a:satMod val="100000"/>
              </a:schemeClr>
            </a:gs>
            <a:gs pos="80000">
              <a:schemeClr val="accent4">
                <a:hueOff val="531521"/>
                <a:satOff val="5362"/>
                <a:lumOff val="552"/>
                <a:alphaOff val="0"/>
                <a:shade val="90000"/>
                <a:satMod val="100000"/>
              </a:schemeClr>
            </a:gs>
            <a:gs pos="100000">
              <a:schemeClr val="accent4">
                <a:hueOff val="531521"/>
                <a:satOff val="5362"/>
                <a:lumOff val="552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E522C-F720-374F-B9CF-BC61304D8B33}">
      <dsp:nvSpPr>
        <dsp:cNvPr id="0" name=""/>
        <dsp:cNvSpPr/>
      </dsp:nvSpPr>
      <dsp:spPr>
        <a:xfrm>
          <a:off x="0" y="445068"/>
          <a:ext cx="1488829" cy="1488801"/>
        </a:xfrm>
        <a:prstGeom prst="ellipse">
          <a:avLst/>
        </a:prstGeom>
        <a:gradFill rotWithShape="0">
          <a:gsLst>
            <a:gs pos="0">
              <a:schemeClr val="accent4">
                <a:hueOff val="637825"/>
                <a:satOff val="6434"/>
                <a:lumOff val="662"/>
                <a:alphaOff val="0"/>
                <a:shade val="30000"/>
                <a:satMod val="100000"/>
              </a:schemeClr>
            </a:gs>
            <a:gs pos="80000">
              <a:schemeClr val="accent4">
                <a:hueOff val="637825"/>
                <a:satOff val="6434"/>
                <a:lumOff val="662"/>
                <a:alphaOff val="0"/>
                <a:shade val="90000"/>
                <a:satMod val="100000"/>
              </a:schemeClr>
            </a:gs>
            <a:gs pos="100000">
              <a:schemeClr val="accent4">
                <a:hueOff val="637825"/>
                <a:satOff val="6434"/>
                <a:lumOff val="662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Innovative</a:t>
          </a:r>
          <a:endParaRPr lang="en-US" sz="1600" kern="1200" dirty="0"/>
        </a:p>
      </dsp:txBody>
      <dsp:txXfrm>
        <a:off x="218034" y="663098"/>
        <a:ext cx="1052761" cy="1052741"/>
      </dsp:txXfrm>
    </dsp:sp>
    <dsp:sp modelId="{AD040601-F317-AC46-BE19-6E4E3C7883A9}">
      <dsp:nvSpPr>
        <dsp:cNvPr id="0" name=""/>
        <dsp:cNvSpPr/>
      </dsp:nvSpPr>
      <dsp:spPr>
        <a:xfrm>
          <a:off x="3010289" y="0"/>
          <a:ext cx="407137" cy="407576"/>
        </a:xfrm>
        <a:prstGeom prst="ellipse">
          <a:avLst/>
        </a:prstGeom>
        <a:gradFill rotWithShape="0">
          <a:gsLst>
            <a:gs pos="0">
              <a:schemeClr val="accent4">
                <a:hueOff val="744129"/>
                <a:satOff val="7507"/>
                <a:lumOff val="772"/>
                <a:alphaOff val="0"/>
                <a:shade val="30000"/>
                <a:satMod val="100000"/>
              </a:schemeClr>
            </a:gs>
            <a:gs pos="80000">
              <a:schemeClr val="accent4">
                <a:hueOff val="744129"/>
                <a:satOff val="7507"/>
                <a:lumOff val="772"/>
                <a:alphaOff val="0"/>
                <a:shade val="90000"/>
                <a:satMod val="100000"/>
              </a:schemeClr>
            </a:gs>
            <a:gs pos="100000">
              <a:schemeClr val="accent4">
                <a:hueOff val="744129"/>
                <a:satOff val="7507"/>
                <a:lumOff val="772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3F6D3-87DE-1643-BA9B-95FDDF93E8E9}">
      <dsp:nvSpPr>
        <dsp:cNvPr id="0" name=""/>
        <dsp:cNvSpPr/>
      </dsp:nvSpPr>
      <dsp:spPr>
        <a:xfrm>
          <a:off x="315262" y="2822928"/>
          <a:ext cx="736151" cy="736478"/>
        </a:xfrm>
        <a:prstGeom prst="ellipse">
          <a:avLst/>
        </a:prstGeom>
        <a:gradFill rotWithShape="0">
          <a:gsLst>
            <a:gs pos="0">
              <a:schemeClr val="accent4">
                <a:hueOff val="850433"/>
                <a:satOff val="8579"/>
                <a:lumOff val="883"/>
                <a:alphaOff val="0"/>
                <a:shade val="30000"/>
                <a:satMod val="100000"/>
              </a:schemeClr>
            </a:gs>
            <a:gs pos="80000">
              <a:schemeClr val="accent4">
                <a:hueOff val="850433"/>
                <a:satOff val="8579"/>
                <a:lumOff val="883"/>
                <a:alphaOff val="0"/>
                <a:shade val="90000"/>
                <a:satMod val="100000"/>
              </a:schemeClr>
            </a:gs>
            <a:gs pos="100000">
              <a:schemeClr val="accent4">
                <a:hueOff val="850433"/>
                <a:satOff val="8579"/>
                <a:lumOff val="883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A997B-D518-C648-9695-9847B0D554D8}">
      <dsp:nvSpPr>
        <dsp:cNvPr id="0" name=""/>
        <dsp:cNvSpPr/>
      </dsp:nvSpPr>
      <dsp:spPr>
        <a:xfrm>
          <a:off x="5357902" y="197720"/>
          <a:ext cx="1488829" cy="1488801"/>
        </a:xfrm>
        <a:prstGeom prst="ellipse">
          <a:avLst/>
        </a:prstGeom>
        <a:gradFill rotWithShape="0">
          <a:gsLst>
            <a:gs pos="0">
              <a:schemeClr val="accent4">
                <a:hueOff val="956737"/>
                <a:satOff val="9651"/>
                <a:lumOff val="993"/>
                <a:alphaOff val="0"/>
                <a:shade val="30000"/>
                <a:satMod val="100000"/>
              </a:schemeClr>
            </a:gs>
            <a:gs pos="80000">
              <a:schemeClr val="accent4">
                <a:hueOff val="956737"/>
                <a:satOff val="9651"/>
                <a:lumOff val="993"/>
                <a:alphaOff val="0"/>
                <a:shade val="90000"/>
                <a:satMod val="100000"/>
              </a:schemeClr>
            </a:gs>
            <a:gs pos="100000">
              <a:schemeClr val="accent4">
                <a:hueOff val="956737"/>
                <a:satOff val="9651"/>
                <a:lumOff val="993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Caring</a:t>
          </a:r>
          <a:endParaRPr lang="en-US" sz="2400" kern="1200" dirty="0"/>
        </a:p>
      </dsp:txBody>
      <dsp:txXfrm>
        <a:off x="5575936" y="415750"/>
        <a:ext cx="1052761" cy="1052741"/>
      </dsp:txXfrm>
    </dsp:sp>
    <dsp:sp modelId="{A835D22E-BCB6-D24F-B44B-FC4B37783B0D}">
      <dsp:nvSpPr>
        <dsp:cNvPr id="0" name=""/>
        <dsp:cNvSpPr/>
      </dsp:nvSpPr>
      <dsp:spPr>
        <a:xfrm>
          <a:off x="4907013" y="3618170"/>
          <a:ext cx="407137" cy="407576"/>
        </a:xfrm>
        <a:prstGeom prst="ellipse">
          <a:avLst/>
        </a:prstGeom>
        <a:gradFill rotWithShape="0">
          <a:gsLst>
            <a:gs pos="0">
              <a:schemeClr val="accent4">
                <a:hueOff val="1063041"/>
                <a:satOff val="10724"/>
                <a:lumOff val="1103"/>
                <a:alphaOff val="0"/>
                <a:shade val="30000"/>
                <a:satMod val="100000"/>
              </a:schemeClr>
            </a:gs>
            <a:gs pos="80000">
              <a:schemeClr val="accent4">
                <a:hueOff val="1063041"/>
                <a:satOff val="10724"/>
                <a:lumOff val="1103"/>
                <a:alphaOff val="0"/>
                <a:shade val="90000"/>
                <a:satMod val="100000"/>
              </a:schemeClr>
            </a:gs>
            <a:gs pos="100000">
              <a:schemeClr val="accent4">
                <a:hueOff val="1063041"/>
                <a:satOff val="10724"/>
                <a:lumOff val="1103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16E7E6-FF92-3344-A602-1B45079DD124}">
      <dsp:nvSpPr>
        <dsp:cNvPr id="0" name=""/>
        <dsp:cNvSpPr/>
      </dsp:nvSpPr>
      <dsp:spPr>
        <a:xfrm>
          <a:off x="35073" y="3699272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1169345"/>
                <a:satOff val="11796"/>
                <a:lumOff val="1213"/>
                <a:alphaOff val="0"/>
                <a:shade val="30000"/>
                <a:satMod val="100000"/>
              </a:schemeClr>
            </a:gs>
            <a:gs pos="80000">
              <a:schemeClr val="accent4">
                <a:hueOff val="1169345"/>
                <a:satOff val="11796"/>
                <a:lumOff val="1213"/>
                <a:alphaOff val="0"/>
                <a:shade val="90000"/>
                <a:satMod val="100000"/>
              </a:schemeClr>
            </a:gs>
            <a:gs pos="100000">
              <a:schemeClr val="accent4">
                <a:hueOff val="1169345"/>
                <a:satOff val="11796"/>
                <a:lumOff val="1213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D9B7B-5065-FF40-A8E5-7F94561109F3}">
      <dsp:nvSpPr>
        <dsp:cNvPr id="0" name=""/>
        <dsp:cNvSpPr/>
      </dsp:nvSpPr>
      <dsp:spPr>
        <a:xfrm>
          <a:off x="3454810" y="4844391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1275650"/>
                <a:satOff val="12869"/>
                <a:lumOff val="1324"/>
                <a:alphaOff val="0"/>
                <a:shade val="30000"/>
                <a:satMod val="100000"/>
              </a:schemeClr>
            </a:gs>
            <a:gs pos="80000">
              <a:schemeClr val="accent4">
                <a:hueOff val="1275650"/>
                <a:satOff val="12869"/>
                <a:lumOff val="1324"/>
                <a:alphaOff val="0"/>
                <a:shade val="90000"/>
                <a:satMod val="100000"/>
              </a:schemeClr>
            </a:gs>
            <a:gs pos="100000">
              <a:schemeClr val="accent4">
                <a:hueOff val="1275650"/>
                <a:satOff val="12869"/>
                <a:lumOff val="132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CECA6-C9F2-8B4C-B42E-689A085BC6B9}">
      <dsp:nvSpPr>
        <dsp:cNvPr id="0" name=""/>
        <dsp:cNvSpPr/>
      </dsp:nvSpPr>
      <dsp:spPr>
        <a:xfrm>
          <a:off x="6057997" y="2771025"/>
          <a:ext cx="1488829" cy="1488801"/>
        </a:xfrm>
        <a:prstGeom prst="ellipse">
          <a:avLst/>
        </a:prstGeom>
        <a:gradFill rotWithShape="0">
          <a:gsLst>
            <a:gs pos="0">
              <a:schemeClr val="accent4">
                <a:hueOff val="1381954"/>
                <a:satOff val="13941"/>
                <a:lumOff val="1434"/>
                <a:alphaOff val="0"/>
                <a:shade val="30000"/>
                <a:satMod val="100000"/>
              </a:schemeClr>
            </a:gs>
            <a:gs pos="80000">
              <a:schemeClr val="accent4">
                <a:hueOff val="1381954"/>
                <a:satOff val="13941"/>
                <a:lumOff val="1434"/>
                <a:alphaOff val="0"/>
                <a:shade val="90000"/>
                <a:satMod val="100000"/>
              </a:schemeClr>
            </a:gs>
            <a:gs pos="100000">
              <a:schemeClr val="accent4">
                <a:hueOff val="1381954"/>
                <a:satOff val="13941"/>
                <a:lumOff val="143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Ambitious</a:t>
          </a:r>
          <a:endParaRPr lang="en-US" sz="1700" kern="1200" dirty="0"/>
        </a:p>
      </dsp:txBody>
      <dsp:txXfrm>
        <a:off x="6276031" y="2989055"/>
        <a:ext cx="1052761" cy="1052741"/>
      </dsp:txXfrm>
    </dsp:sp>
    <dsp:sp modelId="{BC9F6053-476B-A841-BA33-D077E52A49F6}">
      <dsp:nvSpPr>
        <dsp:cNvPr id="0" name=""/>
        <dsp:cNvSpPr/>
      </dsp:nvSpPr>
      <dsp:spPr>
        <a:xfrm>
          <a:off x="5638090" y="2719121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1488258"/>
                <a:satOff val="15013"/>
                <a:lumOff val="1544"/>
                <a:alphaOff val="0"/>
                <a:shade val="30000"/>
                <a:satMod val="100000"/>
              </a:schemeClr>
            </a:gs>
            <a:gs pos="80000">
              <a:schemeClr val="accent4">
                <a:hueOff val="1488258"/>
                <a:satOff val="15013"/>
                <a:lumOff val="1544"/>
                <a:alphaOff val="0"/>
                <a:shade val="90000"/>
                <a:satMod val="100000"/>
              </a:schemeClr>
            </a:gs>
            <a:gs pos="100000">
              <a:schemeClr val="accent4">
                <a:hueOff val="1488258"/>
                <a:satOff val="15013"/>
                <a:lumOff val="154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4ADF8-6E51-0B4A-86E2-178E979784FF}">
      <dsp:nvSpPr>
        <dsp:cNvPr id="0" name=""/>
        <dsp:cNvSpPr/>
      </dsp:nvSpPr>
      <dsp:spPr>
        <a:xfrm>
          <a:off x="1784561" y="4045111"/>
          <a:ext cx="1488829" cy="1488801"/>
        </a:xfrm>
        <a:prstGeom prst="ellipse">
          <a:avLst/>
        </a:prstGeom>
        <a:gradFill rotWithShape="0">
          <a:gsLst>
            <a:gs pos="0">
              <a:schemeClr val="accent4">
                <a:hueOff val="1594562"/>
                <a:satOff val="16086"/>
                <a:lumOff val="1655"/>
                <a:alphaOff val="0"/>
                <a:shade val="30000"/>
                <a:satMod val="100000"/>
              </a:schemeClr>
            </a:gs>
            <a:gs pos="80000">
              <a:schemeClr val="accent4">
                <a:hueOff val="1594562"/>
                <a:satOff val="16086"/>
                <a:lumOff val="1655"/>
                <a:alphaOff val="0"/>
                <a:shade val="90000"/>
                <a:satMod val="100000"/>
              </a:schemeClr>
            </a:gs>
            <a:gs pos="100000">
              <a:schemeClr val="accent4">
                <a:hueOff val="1594562"/>
                <a:satOff val="16086"/>
                <a:lumOff val="1655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Tech Savvy</a:t>
          </a:r>
          <a:endParaRPr lang="en-US" sz="1700" kern="1200" dirty="0"/>
        </a:p>
      </dsp:txBody>
      <dsp:txXfrm>
        <a:off x="2002595" y="4263141"/>
        <a:ext cx="1052761" cy="1052741"/>
      </dsp:txXfrm>
    </dsp:sp>
    <dsp:sp modelId="{B591DA19-94AA-C944-9883-67F5C9E88B90}">
      <dsp:nvSpPr>
        <dsp:cNvPr id="0" name=""/>
        <dsp:cNvSpPr/>
      </dsp:nvSpPr>
      <dsp:spPr>
        <a:xfrm>
          <a:off x="3114141" y="3994847"/>
          <a:ext cx="295211" cy="295028"/>
        </a:xfrm>
        <a:prstGeom prst="ellipse">
          <a:avLst/>
        </a:prstGeom>
        <a:gradFill rotWithShape="0">
          <a:gsLst>
            <a:gs pos="0">
              <a:schemeClr val="accent4">
                <a:hueOff val="1700866"/>
                <a:satOff val="17158"/>
                <a:lumOff val="1765"/>
                <a:alphaOff val="0"/>
                <a:shade val="30000"/>
                <a:satMod val="100000"/>
              </a:schemeClr>
            </a:gs>
            <a:gs pos="80000">
              <a:schemeClr val="accent4">
                <a:hueOff val="1700866"/>
                <a:satOff val="17158"/>
                <a:lumOff val="1765"/>
                <a:alphaOff val="0"/>
                <a:shade val="90000"/>
                <a:satMod val="100000"/>
              </a:schemeClr>
            </a:gs>
            <a:gs pos="100000">
              <a:schemeClr val="accent4">
                <a:hueOff val="1700866"/>
                <a:satOff val="17158"/>
                <a:lumOff val="1765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D05B-5D3A-9948-9A6E-1D27AAB1613D}" type="datetimeFigureOut">
              <a:rPr lang="en-US" smtClean="0"/>
              <a:t>4/26/13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23CE-57E2-0744-B21A-BB2D175A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23CE-57E2-0744-B21A-BB2D175AFF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scenariolab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Storytelling </a:t>
            </a:r>
            <a:br>
              <a:rPr lang="en-US" dirty="0" smtClean="0"/>
            </a:br>
            <a:r>
              <a:rPr lang="en-US" dirty="0" smtClean="0"/>
              <a:t>and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Patricia Riley, PhD</a:t>
            </a:r>
          </a:p>
          <a:p>
            <a:r>
              <a:rPr lang="en-US" dirty="0" smtClean="0"/>
              <a:t>Director, USC Annenberg Scenario Lab</a:t>
            </a:r>
          </a:p>
          <a:p>
            <a:r>
              <a:rPr lang="en-US" dirty="0" smtClean="0"/>
              <a:t>Annenberg School, University of Southern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9088"/>
              </p:ext>
            </p:extLst>
          </p:nvPr>
        </p:nvGraphicFramePr>
        <p:xfrm>
          <a:off x="779462" y="1882588"/>
          <a:ext cx="7581901" cy="395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31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111931"/>
              </p:ext>
            </p:extLst>
          </p:nvPr>
        </p:nvGraphicFramePr>
        <p:xfrm>
          <a:off x="779462" y="1882588"/>
          <a:ext cx="7581901" cy="395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0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" y="0"/>
            <a:ext cx="6096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07526" y="457201"/>
            <a:ext cx="3566160" cy="1371600"/>
          </a:xfrm>
        </p:spPr>
        <p:txBody>
          <a:bodyPr/>
          <a:lstStyle/>
          <a:p>
            <a:r>
              <a:rPr lang="en-US" dirty="0" smtClean="0"/>
              <a:t>They Have to Imagine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673660" y="1828801"/>
            <a:ext cx="3566160" cy="3657600"/>
          </a:xfrm>
        </p:spPr>
        <p:txBody>
          <a:bodyPr>
            <a:normAutofit/>
            <a:scene3d>
              <a:camera prst="isometricTop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</a:p>
          <a:p>
            <a:r>
              <a:rPr lang="en-US" sz="6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Future</a:t>
            </a:r>
            <a:endParaRPr lang="en-US" sz="6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18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85110" y="-117984"/>
            <a:ext cx="82264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Imagining the Future is Really Hard</a:t>
            </a:r>
            <a:endParaRPr lang="en-U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58872" y="1699604"/>
            <a:ext cx="3949153" cy="4535129"/>
          </a:xfrm>
          <a:prstGeom prst="rect">
            <a:avLst/>
          </a:prstGeom>
        </p:spPr>
        <p:txBody>
          <a:bodyPr/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Stanford project allows young folks to see themselves at 68</a:t>
            </a:r>
          </a:p>
          <a:p>
            <a:pPr lvl="1"/>
            <a:r>
              <a:rPr lang="en-US" dirty="0" smtClean="0"/>
              <a:t>Impact of bad habits?</a:t>
            </a:r>
          </a:p>
          <a:p>
            <a:pPr lvl="1"/>
            <a:r>
              <a:rPr lang="en-US" dirty="0" smtClean="0"/>
              <a:t>Save for retirement?</a:t>
            </a:r>
          </a:p>
          <a:p>
            <a:r>
              <a:rPr lang="en-US" dirty="0" smtClean="0"/>
              <a:t>Without foresight the answer is:</a:t>
            </a:r>
          </a:p>
          <a:p>
            <a:pPr lvl="1">
              <a:buFontTx/>
              <a:buNone/>
            </a:pPr>
            <a:r>
              <a:rPr lang="en-US" dirty="0" smtClean="0"/>
              <a:t>“My future self will deal with that.”</a:t>
            </a:r>
          </a:p>
          <a:p>
            <a:r>
              <a:rPr lang="en-US" dirty="0" smtClean="0"/>
              <a:t>No easier in organizations!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50350688-6377-4D35-AC5E-1EB6D8F1029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207" y="2673759"/>
            <a:ext cx="2667000" cy="23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213" y="1025016"/>
            <a:ext cx="1632283" cy="569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78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People to Behave Differently: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39788"/>
            <a:ext cx="7581901" cy="39534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They have to KNOW why</a:t>
            </a:r>
          </a:p>
          <a:p>
            <a:r>
              <a:rPr lang="en-US" sz="3600" dirty="0" smtClean="0"/>
              <a:t>They have to FEEL why</a:t>
            </a:r>
          </a:p>
          <a:p>
            <a:r>
              <a:rPr lang="en-US" sz="3600" dirty="0" smtClean="0"/>
              <a:t>They have to REMEMBER why</a:t>
            </a:r>
          </a:p>
          <a:p>
            <a:r>
              <a:rPr lang="en-US" sz="3600" dirty="0" smtClean="0"/>
              <a:t>For the majority of folks, stories accomplish this  better than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586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206500"/>
            <a:ext cx="7137399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STORY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7581900" cy="1654175"/>
          </a:xfrm>
        </p:spPr>
        <p:txBody>
          <a:bodyPr/>
          <a:lstStyle/>
          <a:p>
            <a:r>
              <a:rPr lang="en-US" dirty="0" smtClean="0"/>
              <a:t>Have to Develop Your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1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5240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2" y="-6723"/>
            <a:ext cx="7581901" cy="1035423"/>
          </a:xfrm>
        </p:spPr>
        <p:txBody>
          <a:bodyPr/>
          <a:lstStyle/>
          <a:p>
            <a:r>
              <a:rPr lang="en-US" dirty="0" smtClean="0"/>
              <a:t>Robots Set the 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3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538" y="0"/>
            <a:ext cx="631666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Set the Scene:  It is 2017!</a:t>
            </a:r>
            <a:endParaRPr lang="en-US" sz="4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53172"/>
            <a:ext cx="4898798" cy="4525963"/>
          </a:xfrm>
          <a:prstGeom prst="rect">
            <a:avLst/>
          </a:prstGeom>
        </p:spPr>
        <p:txBody>
          <a:bodyPr/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approximately     7,500,00 people on the planet</a:t>
            </a:r>
          </a:p>
          <a:p>
            <a:r>
              <a:rPr lang="en-US" dirty="0" smtClean="0"/>
              <a:t>Everyone in the developed world 20 or under is a </a:t>
            </a:r>
            <a:r>
              <a:rPr lang="en-US" dirty="0" smtClean="0">
                <a:solidFill>
                  <a:schemeClr val="accent2"/>
                </a:solidFill>
              </a:rPr>
              <a:t>digital native</a:t>
            </a:r>
          </a:p>
          <a:p>
            <a:r>
              <a:rPr lang="en-US" dirty="0" smtClean="0"/>
              <a:t>Games and electronics are all made with Natural User Interfaces—no more remotes</a:t>
            </a:r>
          </a:p>
          <a:p>
            <a:r>
              <a:rPr lang="en-US" dirty="0" smtClean="0"/>
              <a:t>Over 100 billion devices are connected to the Internet</a:t>
            </a:r>
          </a:p>
          <a:p>
            <a:r>
              <a:rPr lang="en-US" dirty="0" smtClean="0"/>
              <a:t>China’ s economy will grow to $5,000,000,000—in about four more years it will surpass the US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2037" r="7407"/>
          <a:stretch>
            <a:fillRect/>
          </a:stretch>
        </p:blipFill>
        <p:spPr bwMode="auto">
          <a:xfrm>
            <a:off x="5389638" y="800100"/>
            <a:ext cx="352697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429" y="3429000"/>
            <a:ext cx="3526971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0B044C3-6940-4D8E-980F-B4039D0F92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8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wikiopole_mars2010.tiff"/>
          <p:cNvPicPr>
            <a:picLocks noChangeAspect="1"/>
          </p:cNvPicPr>
          <p:nvPr/>
        </p:nvPicPr>
        <p:blipFill>
          <a:blip r:embed="rId2" cstate="print"/>
          <a:srcRect l="-4243" r="-4243"/>
          <a:stretch>
            <a:fillRect/>
          </a:stretch>
        </p:blipFill>
        <p:spPr>
          <a:xfrm>
            <a:off x="-1278845" y="0"/>
            <a:ext cx="11399838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5613" y="584881"/>
            <a:ext cx="82264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2017, it is about Connections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90F19ED3-DACD-4EF0-8511-BA27DB4BB2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9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5771"/>
            <a:ext cx="9144000" cy="69537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89857" y="3698197"/>
            <a:ext cx="836022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As the Population Ages, Cat and Kitten Videos Are the Largest Category on YouTube 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4F339B8-369B-4407-AC39-2B77D35D67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6245225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Catvertising.com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1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-219635"/>
            <a:ext cx="8737598" cy="1653988"/>
          </a:xfrm>
        </p:spPr>
        <p:txBody>
          <a:bodyPr/>
          <a:lstStyle/>
          <a:p>
            <a:r>
              <a:rPr lang="en-US" sz="4800" dirty="0" smtClean="0"/>
              <a:t>Narrative Arc of the Lab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270001"/>
            <a:ext cx="8737599" cy="52493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Starts with a Story		     Ends </a:t>
            </a:r>
            <a:r>
              <a:rPr lang="en-US" sz="2800" dirty="0"/>
              <a:t>with a Story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C:\Users\priley\Pictures\scenariolab pic.jpg"/>
          <p:cNvPicPr>
            <a:picLocks noChangeAspect="1" noChangeArrowheads="1"/>
          </p:cNvPicPr>
          <p:nvPr/>
        </p:nvPicPr>
        <p:blipFill rotWithShape="1">
          <a:blip r:embed="rId2" cstate="print"/>
          <a:srcRect l="-1" t="28149" r="44260" b="46913"/>
          <a:stretch/>
        </p:blipFill>
        <p:spPr bwMode="auto">
          <a:xfrm>
            <a:off x="2743196" y="5156025"/>
            <a:ext cx="40876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846230"/>
            <a:ext cx="2466974" cy="2666999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1405464" y="4944533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>
            <a:off x="7145864" y="5037497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12" y="2049430"/>
            <a:ext cx="3071720" cy="2192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8707" y="4513229"/>
            <a:ext cx="502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Lots of Fast Action Scenes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05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391023"/>
          </a:xfrm>
        </p:spPr>
        <p:txBody>
          <a:bodyPr/>
          <a:lstStyle/>
          <a:p>
            <a:r>
              <a:rPr lang="en-US" dirty="0" smtClean="0"/>
              <a:t>Research on Narratives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98600"/>
            <a:ext cx="7581901" cy="445595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People reason through stories—the narrative paradigm (Walter Fisher)</a:t>
            </a:r>
          </a:p>
          <a:p>
            <a:pPr lvl="1"/>
            <a:r>
              <a:rPr lang="en-US" sz="2800" dirty="0" smtClean="0"/>
              <a:t>People are storytelling creatures--hardwired</a:t>
            </a:r>
          </a:p>
          <a:p>
            <a:r>
              <a:rPr lang="en-US" sz="3000" dirty="0" smtClean="0"/>
              <a:t>Stories can both illuminate and obscure facts</a:t>
            </a:r>
          </a:p>
          <a:p>
            <a:pPr lvl="1"/>
            <a:r>
              <a:rPr lang="en-US" sz="2800" dirty="0" smtClean="0"/>
              <a:t>Stories are judged on their: </a:t>
            </a:r>
          </a:p>
          <a:p>
            <a:pPr lvl="2"/>
            <a:r>
              <a:rPr lang="en-US" sz="2800" dirty="0" smtClean="0"/>
              <a:t>Fidelity—Does the story sound true given my life experiences?</a:t>
            </a:r>
          </a:p>
          <a:p>
            <a:pPr lvl="2"/>
            <a:r>
              <a:rPr lang="en-US" sz="2800" dirty="0" smtClean="0"/>
              <a:t>Coherence—Does the narrative hang together? Do the people in the story behave in ways that make sense?</a:t>
            </a:r>
          </a:p>
          <a:p>
            <a:pPr lvl="1"/>
            <a:r>
              <a:rPr lang="en-US" sz="3000" dirty="0" smtClean="0"/>
              <a:t>Apple </a:t>
            </a:r>
            <a:r>
              <a:rPr lang="en-US" sz="3000" dirty="0" err="1" smtClean="0"/>
              <a:t>vs</a:t>
            </a:r>
            <a:r>
              <a:rPr lang="en-US" sz="3000" dirty="0" smtClean="0"/>
              <a:t> Microsoft—competing strategies, </a:t>
            </a:r>
          </a:p>
          <a:p>
            <a:pPr lvl="2"/>
            <a:endParaRPr lang="en-US" sz="2800" dirty="0" smtClean="0"/>
          </a:p>
          <a:p>
            <a:pPr marL="403225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7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2923971"/>
              </p:ext>
            </p:extLst>
          </p:nvPr>
        </p:nvGraphicFramePr>
        <p:xfrm>
          <a:off x="135464" y="897474"/>
          <a:ext cx="9008536" cy="596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5" y="310775"/>
            <a:ext cx="8890002" cy="1060823"/>
          </a:xfrm>
        </p:spPr>
        <p:txBody>
          <a:bodyPr/>
          <a:lstStyle/>
          <a:p>
            <a:pPr algn="l"/>
            <a:r>
              <a:rPr lang="en-US" sz="6000" dirty="0" smtClean="0"/>
              <a:t>The Time Machine: </a:t>
            </a:r>
            <a:br>
              <a:rPr lang="en-US" sz="6000" dirty="0" smtClean="0"/>
            </a:br>
            <a:r>
              <a:rPr lang="en-US" sz="6000" dirty="0" smtClean="0"/>
              <a:t>Three Story Types</a:t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114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Great Story is: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34259"/>
              </p:ext>
            </p:extLst>
          </p:nvPr>
        </p:nvGraphicFramePr>
        <p:xfrm>
          <a:off x="-397404" y="2043953"/>
          <a:ext cx="7581901" cy="423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300" y="4851400"/>
            <a:ext cx="2489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" y="457200"/>
            <a:ext cx="7892627" cy="8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Telling Your Story:</a:t>
            </a:r>
            <a:br>
              <a:rPr lang="en-US" dirty="0" smtClean="0"/>
            </a:br>
            <a:r>
              <a:rPr lang="en-US" dirty="0" smtClean="0"/>
              <a:t>Think Like a Movie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87867" y="1676400"/>
            <a:ext cx="4453466" cy="4991100"/>
          </a:xfrm>
        </p:spPr>
        <p:txBody>
          <a:bodyPr>
            <a:normAutofit fontScale="85000" lnSpcReduction="20000"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Compelling narratives embody plot (action agenda), characters with a motive (inventors, leaders, coalitions), and surprise (emotions</a:t>
            </a:r>
            <a:r>
              <a:rPr lang="en-US" sz="2800" dirty="0"/>
              <a:t>) </a:t>
            </a:r>
            <a:endParaRPr lang="en-US" sz="28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Helps </a:t>
            </a:r>
            <a:r>
              <a:rPr lang="en-US" sz="2800" dirty="0"/>
              <a:t>to have great audio </a:t>
            </a:r>
            <a:r>
              <a:rPr lang="en-US" sz="2800" dirty="0" smtClean="0"/>
              <a:t>and </a:t>
            </a:r>
            <a:r>
              <a:rPr lang="en-US" sz="2800" dirty="0"/>
              <a:t>visuals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People often have to learn how to tell great </a:t>
            </a:r>
            <a:r>
              <a:rPr lang="en-US" sz="2800" dirty="0" smtClean="0"/>
              <a:t>stories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Modified for stakeholders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Honed in interaction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Rehearsed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1959535"/>
            <a:ext cx="1905074" cy="19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4127500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53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685800" y="228600"/>
            <a:ext cx="8001000" cy="746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Tests of Culture Stories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1" y="1295400"/>
            <a:ext cx="5475514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Narrative fidelity – does this story seem internally consistent?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Narrative probability – does this story seem likely based on our experience with other similar stories we accept as true?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Characterological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coherence – do the actors in the story behave as expected?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346" y="1306284"/>
            <a:ext cx="3194064" cy="49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505F83C-985E-4EC9-8823-481B400867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4588" y="1296988"/>
            <a:ext cx="7083425" cy="4737194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FF3300"/>
                </a:solidFill>
                <a:latin typeface="Times" charset="0"/>
              </a:rPr>
              <a:t>CREATIVITY=MEMORABILITY</a:t>
            </a:r>
            <a:endParaRPr lang="en-US" sz="3200" b="1" i="1" dirty="0">
              <a:solidFill>
                <a:srgbClr val="B2B2B2"/>
              </a:solidFill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>
                <a:latin typeface="Times" charset="0"/>
              </a:rPr>
              <a:t>You have to be “schizophrenic,” in a sense.  So you are disciplined, constrained, or “cool” and also extravagant and wild.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Times" charset="0"/>
              </a:rPr>
              <a:t>Donald J. Cram, Nobel </a:t>
            </a:r>
            <a:r>
              <a:rPr lang="en-US" sz="2800" dirty="0" smtClean="0">
                <a:latin typeface="Times" charset="0"/>
              </a:rPr>
              <a:t>Laureate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" charset="0"/>
              </a:rPr>
              <a:t>University </a:t>
            </a:r>
            <a:r>
              <a:rPr lang="en-US" sz="2800" dirty="0">
                <a:latin typeface="Times" charset="0"/>
              </a:rPr>
              <a:t>of California, Los Angeles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98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24323"/>
          </a:xfrm>
        </p:spPr>
        <p:txBody>
          <a:bodyPr/>
          <a:lstStyle/>
          <a:p>
            <a:r>
              <a:rPr lang="en-US" dirty="0" smtClean="0"/>
              <a:t>Stories about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5900" y="1473200"/>
            <a:ext cx="4279900" cy="499109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Tell your story in scenes</a:t>
            </a:r>
          </a:p>
          <a:p>
            <a:pPr lvl="1"/>
            <a:r>
              <a:rPr lang="en-US" sz="2800" dirty="0" smtClean="0"/>
              <a:t>The Vision is actually the first scene where the story is new and different</a:t>
            </a:r>
          </a:p>
          <a:p>
            <a:pPr lvl="1"/>
            <a:r>
              <a:rPr lang="en-US" sz="2800" dirty="0" smtClean="0"/>
              <a:t>The second scene is often a  contest of competing frames that define the tough, needed changes</a:t>
            </a:r>
          </a:p>
          <a:p>
            <a:pPr lvl="2"/>
            <a:r>
              <a:rPr lang="en-US" sz="2800" dirty="0" smtClean="0"/>
              <a:t>Who will win? And Why? </a:t>
            </a:r>
          </a:p>
          <a:p>
            <a:pPr lvl="2"/>
            <a:r>
              <a:rPr lang="en-US" sz="2800" dirty="0" smtClean="0"/>
              <a:t>Usually the story that gets the early wins.</a:t>
            </a:r>
          </a:p>
          <a:p>
            <a:pPr lvl="1"/>
            <a:r>
              <a:rPr lang="en-US" sz="2800" dirty="0" smtClean="0"/>
              <a:t>The third scene is about aligning goals—is the line of sight to the Vision is clear?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03762" y="1333501"/>
            <a:ext cx="4224337" cy="39751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NPR’s new story is about serving the public wherever they are and however they want to get their news</a:t>
            </a:r>
          </a:p>
          <a:p>
            <a:r>
              <a:rPr lang="en-US" sz="2400" dirty="0" smtClean="0"/>
              <a:t>IBM’s future was about an increasingly complex world with problems only they would be able to solve</a:t>
            </a:r>
          </a:p>
          <a:p>
            <a:r>
              <a:rPr lang="en-US" sz="2400" dirty="0" err="1" smtClean="0"/>
              <a:t>Newscorp’s</a:t>
            </a:r>
            <a:r>
              <a:rPr lang="en-US" sz="2400" dirty="0" smtClean="0"/>
              <a:t> story is about being scrappy, aggressive and risk-taking from Avatar to the WSJ</a:t>
            </a:r>
          </a:p>
        </p:txBody>
      </p:sp>
    </p:spTree>
    <p:extLst>
      <p:ext uri="{BB962C8B-B14F-4D97-AF65-F5344CB8AC3E}">
        <p14:creationId xmlns:p14="http://schemas.microsoft.com/office/powerpoint/2010/main" val="106345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838200"/>
            <a:ext cx="2971800" cy="228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400" y="1219200"/>
            <a:ext cx="1447800" cy="1219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24384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USER-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GENERATED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62800" y="2895600"/>
            <a:ext cx="1828800" cy="1752600"/>
          </a:xfrm>
          <a:prstGeom prst="ellipse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657600"/>
            <a:ext cx="2438400" cy="20574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28600" y="6096000"/>
          <a:ext cx="8686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7280" y="6096000"/>
            <a:ext cx="1318374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Registration(Tool)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6400800"/>
            <a:ext cx="1087222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Privacy  Policy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400800"/>
            <a:ext cx="105157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200" b="1" dirty="0" smtClean="0"/>
              <a:t>ransparency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400800"/>
            <a:ext cx="1142749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Authentication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55061" y="5867400"/>
            <a:ext cx="79117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Facebook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Connect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87576" y="5867400"/>
            <a:ext cx="1039195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Identity </a:t>
            </a:r>
          </a:p>
          <a:p>
            <a:pPr algn="ctr"/>
            <a:r>
              <a:rPr lang="en-US" sz="1200" b="1" dirty="0"/>
              <a:t>M</a:t>
            </a:r>
            <a:r>
              <a:rPr lang="en-US" sz="1200" b="1" dirty="0" smtClean="0"/>
              <a:t>anagement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4267200"/>
            <a:ext cx="2299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COLLABORATIVE </a:t>
            </a:r>
          </a:p>
          <a:p>
            <a:pPr algn="ctr"/>
            <a:r>
              <a:rPr lang="en-US" sz="2400" dirty="0" smtClean="0"/>
              <a:t>JOURNALISM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962400"/>
            <a:ext cx="6858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Blogs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3581400"/>
            <a:ext cx="7620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Q</a:t>
            </a:r>
            <a:r>
              <a:rPr lang="en-US" sz="1200" b="1" dirty="0" smtClean="0"/>
              <a:t>uizzes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3810000"/>
            <a:ext cx="6399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Mobile</a:t>
            </a:r>
          </a:p>
          <a:p>
            <a:r>
              <a:rPr lang="en-US" sz="1200" b="1" dirty="0" smtClean="0"/>
              <a:t>Citizen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63272" y="5105400"/>
            <a:ext cx="6973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Wiki</a:t>
            </a:r>
          </a:p>
          <a:p>
            <a:pPr algn="ctr"/>
            <a:r>
              <a:rPr lang="en-US" sz="1200" b="1" dirty="0" smtClean="0"/>
              <a:t>Projects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72400" y="4572000"/>
            <a:ext cx="106471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Social Gaming</a:t>
            </a:r>
          </a:p>
          <a:p>
            <a:pPr algn="ctr"/>
            <a:r>
              <a:rPr lang="en-US" sz="1200" dirty="0" smtClean="0"/>
              <a:t>Wait, Wait?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698354" y="5257800"/>
            <a:ext cx="7355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Crowd-</a:t>
            </a:r>
          </a:p>
          <a:p>
            <a:pPr algn="ctr"/>
            <a:r>
              <a:rPr lang="en-US" sz="1200" b="1" dirty="0" smtClean="0"/>
              <a:t>Sourcing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96221" y="5562600"/>
            <a:ext cx="126714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Data Processing/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Analysis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3562" y="3429000"/>
            <a:ext cx="18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D35D1"/>
                </a:solidFill>
              </a:rPr>
              <a:t>COLLABORATIVE</a:t>
            </a:r>
          </a:p>
          <a:p>
            <a:pPr algn="ctr"/>
            <a:r>
              <a:rPr lang="en-US" dirty="0" smtClean="0">
                <a:solidFill>
                  <a:srgbClr val="8D35D1"/>
                </a:solidFill>
              </a:rPr>
              <a:t>CREATION</a:t>
            </a:r>
            <a:endParaRPr lang="en-US" dirty="0">
              <a:solidFill>
                <a:srgbClr val="8D35D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2400" y="4038600"/>
            <a:ext cx="9906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Open Source Code</a:t>
            </a:r>
            <a:endParaRPr lang="en-US" sz="1200" b="1" dirty="0"/>
          </a:p>
        </p:txBody>
      </p:sp>
      <p:sp>
        <p:nvSpPr>
          <p:cNvPr id="27" name="Oval 26"/>
          <p:cNvSpPr/>
          <p:nvPr/>
        </p:nvSpPr>
        <p:spPr>
          <a:xfrm>
            <a:off x="7696200" y="1447800"/>
            <a:ext cx="1295400" cy="160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NPR AS LIFESTYLE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9124" y="2362200"/>
            <a:ext cx="823212" cy="461665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NPR</a:t>
            </a:r>
          </a:p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Personals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152400"/>
            <a:ext cx="1981200" cy="1752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5016" y="304800"/>
            <a:ext cx="52860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NPR</a:t>
            </a:r>
          </a:p>
          <a:p>
            <a:pPr algn="ctr"/>
            <a:r>
              <a:rPr lang="en-US" sz="1200" b="1" dirty="0" smtClean="0"/>
              <a:t>Tours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75717" y="914400"/>
            <a:ext cx="6295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Wait, </a:t>
            </a:r>
          </a:p>
          <a:p>
            <a:pPr algn="ctr"/>
            <a:r>
              <a:rPr lang="en-US" sz="1200" b="1" dirty="0" smtClean="0"/>
              <a:t>Wait …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01000" y="1447800"/>
            <a:ext cx="92044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Crisis Camp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91400" y="152400"/>
            <a:ext cx="7549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Listening</a:t>
            </a:r>
          </a:p>
          <a:p>
            <a:pPr algn="ctr"/>
            <a:r>
              <a:rPr lang="en-US" sz="1200" b="1" dirty="0" smtClean="0"/>
              <a:t>Clubs</a:t>
            </a:r>
            <a:endParaRPr lang="en-US" sz="1200" b="1" dirty="0"/>
          </a:p>
        </p:txBody>
      </p:sp>
      <p:sp>
        <p:nvSpPr>
          <p:cNvPr id="34" name="5-Point Star 33"/>
          <p:cNvSpPr/>
          <p:nvPr/>
        </p:nvSpPr>
        <p:spPr>
          <a:xfrm>
            <a:off x="7467600" y="914400"/>
            <a:ext cx="152400" cy="228600"/>
          </a:xfrm>
          <a:prstGeom prst="star5">
            <a:avLst/>
          </a:prstGeom>
          <a:solidFill>
            <a:schemeClr val="bg1">
              <a:lumMod val="95000"/>
              <a:alpha val="9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53000" y="914400"/>
            <a:ext cx="2133600" cy="2133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PARTICIPATION/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ENGAGEMENT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533401"/>
            <a:ext cx="7486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Public Media </a:t>
            </a:r>
          </a:p>
          <a:p>
            <a:pPr algn="ctr"/>
            <a:r>
              <a:rPr lang="en-US" sz="1200" b="1" dirty="0" smtClean="0"/>
              <a:t>Camp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10400" y="1371600"/>
            <a:ext cx="8881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Real World</a:t>
            </a:r>
          </a:p>
          <a:p>
            <a:pPr algn="ctr"/>
            <a:r>
              <a:rPr lang="en-US" sz="1200" b="1" dirty="0" smtClean="0"/>
              <a:t>Gatherings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91200" y="1295400"/>
            <a:ext cx="84209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Donations</a:t>
            </a:r>
            <a:endParaRPr lang="en-US" sz="12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5181600" y="2286000"/>
            <a:ext cx="1295400" cy="646331"/>
            <a:chOff x="5334000" y="2209800"/>
            <a:chExt cx="1295400" cy="646331"/>
          </a:xfrm>
        </p:grpSpPr>
        <p:sp>
          <p:nvSpPr>
            <p:cNvPr id="40" name="Rounded Rectangle 39"/>
            <p:cNvSpPr/>
            <p:nvPr/>
          </p:nvSpPr>
          <p:spPr>
            <a:xfrm>
              <a:off x="5334000" y="2209800"/>
              <a:ext cx="1295400" cy="609600"/>
            </a:xfrm>
            <a:prstGeom prst="roundRect">
              <a:avLst/>
            </a:prstGeom>
            <a:solidFill>
              <a:schemeClr val="bg1">
                <a:lumMod val="95000"/>
                <a:alpha val="94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5334000" y="2362200"/>
              <a:ext cx="152400" cy="228600"/>
            </a:xfrm>
            <a:prstGeom prst="star5">
              <a:avLst/>
            </a:prstGeom>
            <a:solidFill>
              <a:schemeClr val="bg1">
                <a:lumMod val="95000"/>
                <a:alpha val="9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2209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NPR Spotlights</a:t>
              </a:r>
            </a:p>
            <a:p>
              <a:r>
                <a:rPr lang="en-US" sz="1200" dirty="0" smtClean="0"/>
                <a:t>People to </a:t>
              </a:r>
            </a:p>
            <a:p>
              <a:r>
                <a:rPr lang="en-US" sz="1200" dirty="0" smtClean="0"/>
                <a:t>Follow/Watch</a:t>
              </a:r>
              <a:endParaRPr lang="en-US" sz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31036" y="5029200"/>
            <a:ext cx="128991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Source Gen: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Collab</a:t>
            </a:r>
            <a:r>
              <a:rPr lang="en-US" sz="1200" dirty="0" smtClean="0">
                <a:solidFill>
                  <a:schemeClr val="tx1"/>
                </a:solidFill>
              </a:rPr>
              <a:t>. Story Dev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838200"/>
            <a:ext cx="82464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Live Chats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24271" y="2133600"/>
            <a:ext cx="64530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Groups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2590800"/>
            <a:ext cx="4851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Polls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100591" y="3048000"/>
            <a:ext cx="8725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Story</a:t>
            </a:r>
          </a:p>
          <a:p>
            <a:pPr algn="ctr"/>
            <a:r>
              <a:rPr lang="en-US" sz="1200" b="1" dirty="0" smtClean="0"/>
              <a:t>Comments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2000" y="4267200"/>
            <a:ext cx="95090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Vote Report</a:t>
            </a:r>
          </a:p>
          <a:p>
            <a:pPr algn="ctr"/>
            <a:r>
              <a:rPr lang="en-US" sz="1200" b="1" dirty="0" smtClean="0"/>
              <a:t>Projects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429000" y="4800600"/>
            <a:ext cx="111633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Commentarie</a:t>
            </a:r>
            <a:r>
              <a:rPr lang="en-US" sz="1200" b="1" dirty="0" smtClean="0"/>
              <a:t>s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429000" y="4191000"/>
            <a:ext cx="6655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Playlist</a:t>
            </a:r>
          </a:p>
          <a:p>
            <a:pPr algn="ctr"/>
            <a:r>
              <a:rPr lang="en-US" sz="1200" b="1" dirty="0" smtClean="0"/>
              <a:t>Sharing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200400" y="3657600"/>
            <a:ext cx="7681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Flickr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Channels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352800" y="3048000"/>
            <a:ext cx="7318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YouTube</a:t>
            </a:r>
          </a:p>
          <a:p>
            <a:pPr algn="ctr"/>
            <a:r>
              <a:rPr lang="en-US" sz="1200" b="1" dirty="0" smtClean="0"/>
              <a:t>Direct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962400" y="2590800"/>
            <a:ext cx="5469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Social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Rec.s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8600" y="76200"/>
            <a:ext cx="5638800" cy="609600"/>
            <a:chOff x="228600" y="76200"/>
            <a:chExt cx="5791200" cy="762000"/>
          </a:xfrm>
        </p:grpSpPr>
        <p:sp>
          <p:nvSpPr>
            <p:cNvPr id="55" name="Rounded Rectangle 54"/>
            <p:cNvSpPr/>
            <p:nvPr/>
          </p:nvSpPr>
          <p:spPr>
            <a:xfrm>
              <a:off x="3962400" y="228600"/>
              <a:ext cx="1066800" cy="5334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600" y="304800"/>
              <a:ext cx="574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KEY:</a:t>
              </a:r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38200" y="228600"/>
              <a:ext cx="1177899" cy="533400"/>
              <a:chOff x="838200" y="228600"/>
              <a:chExt cx="1177899" cy="533400"/>
            </a:xfrm>
            <a:solidFill>
              <a:schemeClr val="bg1">
                <a:lumMod val="95000"/>
                <a:alpha val="94000"/>
              </a:schemeClr>
            </a:solidFill>
          </p:grpSpPr>
          <p:sp>
            <p:nvSpPr>
              <p:cNvPr id="64" name="Rounded Rectangle 63"/>
              <p:cNvSpPr/>
              <p:nvPr/>
            </p:nvSpPr>
            <p:spPr>
              <a:xfrm>
                <a:off x="838200" y="228600"/>
                <a:ext cx="1143000" cy="5334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5-Point Star 64"/>
              <p:cNvSpPr/>
              <p:nvPr/>
            </p:nvSpPr>
            <p:spPr>
              <a:xfrm>
                <a:off x="914400" y="304800"/>
                <a:ext cx="152400" cy="304800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66800" y="304800"/>
                <a:ext cx="949299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Opportunity</a:t>
                </a:r>
                <a:endParaRPr lang="en-US" sz="1200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57400" y="304800"/>
              <a:ext cx="1298536" cy="34624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Not Really Social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24992" y="304800"/>
              <a:ext cx="461986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Idea</a:t>
              </a:r>
              <a:endParaRPr lang="en-US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8600" y="228600"/>
              <a:ext cx="10668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High Impact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Low LOE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Up Arrow 60"/>
            <p:cNvSpPr/>
            <p:nvPr/>
          </p:nvSpPr>
          <p:spPr>
            <a:xfrm>
              <a:off x="4038600" y="304800"/>
              <a:ext cx="76200" cy="304800"/>
            </a:xfrm>
            <a:prstGeom prst="up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81600" y="304800"/>
              <a:ext cx="668837" cy="2769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Current</a:t>
              </a:r>
              <a:endParaRPr lang="en-US" sz="1200" b="1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28600" y="76200"/>
              <a:ext cx="5791200" cy="762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3200400" y="838200"/>
            <a:ext cx="1796143" cy="15983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PROMOTION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36845" y="914400"/>
            <a:ext cx="1326004" cy="276999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</a:rPr>
              <a:t>Station Networks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3887" y="1219200"/>
            <a:ext cx="9761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Recruitment</a:t>
            </a:r>
            <a:endParaRPr lang="en-US" sz="12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3200400" y="1828800"/>
            <a:ext cx="1143001" cy="640890"/>
          </a:xfrm>
          <a:prstGeom prst="roundRect">
            <a:avLst/>
          </a:prstGeom>
          <a:solidFill>
            <a:schemeClr val="bg1">
              <a:lumMod val="95000"/>
              <a:alpha val="9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726920" y="990600"/>
            <a:ext cx="763851" cy="830997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</a:rPr>
              <a:t>Social</a:t>
            </a:r>
          </a:p>
          <a:p>
            <a:pPr algn="ctr"/>
            <a:r>
              <a:rPr lang="en-US" sz="1200" dirty="0" smtClean="0">
                <a:solidFill>
                  <a:schemeClr val="accent6"/>
                </a:solidFill>
              </a:rPr>
              <a:t> Bridging</a:t>
            </a:r>
          </a:p>
          <a:p>
            <a:pPr algn="ctr"/>
            <a:r>
              <a:rPr lang="en-US" sz="1200" dirty="0" smtClean="0">
                <a:solidFill>
                  <a:schemeClr val="accent6"/>
                </a:solidFill>
              </a:rPr>
              <a:t>--Across</a:t>
            </a:r>
          </a:p>
          <a:p>
            <a:pPr algn="ctr"/>
            <a:r>
              <a:rPr lang="en-US" sz="1200" dirty="0" smtClean="0">
                <a:solidFill>
                  <a:schemeClr val="accent6"/>
                </a:solidFill>
              </a:rPr>
              <a:t> Site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33400" y="3505200"/>
            <a:ext cx="2590800" cy="2209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ROLES &amp;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400" y="4876800"/>
            <a:ext cx="10005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Social Media</a:t>
            </a:r>
          </a:p>
          <a:p>
            <a:pPr algn="ctr"/>
            <a:r>
              <a:rPr lang="en-US" sz="1200" b="1" dirty="0" smtClean="0"/>
              <a:t>Monitoring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133600" y="4876800"/>
            <a:ext cx="8002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ustomer</a:t>
            </a:r>
          </a:p>
          <a:p>
            <a:pPr algn="ctr"/>
            <a:r>
              <a:rPr lang="en-US" sz="1200" b="1" dirty="0" smtClean="0"/>
              <a:t>Service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447800" y="5410200"/>
            <a:ext cx="8725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iPhone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App Store</a:t>
            </a:r>
          </a:p>
          <a:p>
            <a:pPr algn="ctr"/>
            <a:r>
              <a:rPr lang="en-US" sz="1200" b="1" dirty="0" smtClean="0"/>
              <a:t>Comments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514600" y="5410200"/>
            <a:ext cx="685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NPR</a:t>
            </a:r>
          </a:p>
          <a:p>
            <a:pPr algn="ctr"/>
            <a:r>
              <a:rPr lang="en-US" sz="1200" b="1" dirty="0" smtClean="0"/>
              <a:t>Addict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33400" y="5486400"/>
            <a:ext cx="7867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Product </a:t>
            </a:r>
          </a:p>
          <a:p>
            <a:pPr algn="ctr"/>
            <a:r>
              <a:rPr lang="en-US" sz="1200" b="1" dirty="0" smtClean="0"/>
              <a:t>Feedback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667000" y="4343400"/>
            <a:ext cx="5757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NPR</a:t>
            </a:r>
          </a:p>
          <a:p>
            <a:r>
              <a:rPr lang="en-US" sz="1200" b="1" dirty="0" smtClean="0"/>
              <a:t>Critics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066800" y="4038600"/>
            <a:ext cx="9906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Reuse Policy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133600" y="3962400"/>
            <a:ext cx="100860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Ombudsman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52400" y="4114800"/>
            <a:ext cx="8298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User</a:t>
            </a:r>
          </a:p>
          <a:p>
            <a:pPr algn="ctr"/>
            <a:r>
              <a:rPr lang="en-US" sz="1200" b="1" dirty="0" smtClean="0"/>
              <a:t>Analytics/</a:t>
            </a:r>
          </a:p>
          <a:p>
            <a:pPr algn="ctr"/>
            <a:r>
              <a:rPr lang="en-US" sz="1200" b="1" dirty="0" smtClean="0"/>
              <a:t>Mkt. </a:t>
            </a:r>
            <a:r>
              <a:rPr lang="en-US" sz="1200" b="1" dirty="0" err="1" smtClean="0"/>
              <a:t>Seg</a:t>
            </a:r>
            <a:r>
              <a:rPr lang="en-US" sz="1200" b="1" dirty="0" smtClean="0"/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71600" y="3505200"/>
            <a:ext cx="66614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Metrics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04800" y="3505200"/>
            <a:ext cx="10391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Reputation</a:t>
            </a:r>
          </a:p>
          <a:p>
            <a:pPr algn="ctr"/>
            <a:r>
              <a:rPr lang="en-US" sz="1200" b="1" dirty="0" smtClean="0"/>
              <a:t>Management</a:t>
            </a:r>
            <a:endParaRPr lang="en-US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295400" y="4876800"/>
            <a:ext cx="5766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“Fan</a:t>
            </a:r>
          </a:p>
          <a:p>
            <a:pPr algn="ctr"/>
            <a:r>
              <a:rPr lang="en-US" sz="1200" b="1" dirty="0" smtClean="0"/>
              <a:t>Dubs”</a:t>
            </a:r>
            <a:endParaRPr lang="en-US" sz="1200" b="1" dirty="0"/>
          </a:p>
        </p:txBody>
      </p:sp>
      <p:sp>
        <p:nvSpPr>
          <p:cNvPr id="85" name="Rounded Rectangle 84"/>
          <p:cNvSpPr/>
          <p:nvPr/>
        </p:nvSpPr>
        <p:spPr>
          <a:xfrm>
            <a:off x="4724400" y="1143000"/>
            <a:ext cx="990600" cy="533400"/>
          </a:xfrm>
          <a:prstGeom prst="roundRect">
            <a:avLst/>
          </a:prstGeom>
          <a:solidFill>
            <a:schemeClr val="bg1">
              <a:lumMod val="95000"/>
              <a:alpha val="9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Networks/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Hubs of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Influence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5-Point Star 85"/>
          <p:cNvSpPr/>
          <p:nvPr/>
        </p:nvSpPr>
        <p:spPr>
          <a:xfrm>
            <a:off x="4724400" y="1295400"/>
            <a:ext cx="152400" cy="228600"/>
          </a:xfrm>
          <a:prstGeom prst="star5">
            <a:avLst/>
          </a:prstGeom>
          <a:solidFill>
            <a:schemeClr val="bg1">
              <a:lumMod val="95000"/>
              <a:alpha val="9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572000" y="1752600"/>
            <a:ext cx="802323" cy="461665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D35D1"/>
                </a:solidFill>
              </a:rPr>
              <a:t>Political </a:t>
            </a:r>
          </a:p>
          <a:p>
            <a:r>
              <a:rPr lang="en-US" sz="1200" dirty="0" smtClean="0">
                <a:solidFill>
                  <a:srgbClr val="8D35D1"/>
                </a:solidFill>
              </a:rPr>
              <a:t>Gambling</a:t>
            </a:r>
            <a:endParaRPr lang="en-US" sz="1200" dirty="0">
              <a:solidFill>
                <a:srgbClr val="8D35D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429000"/>
            <a:ext cx="990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NPR Host</a:t>
            </a:r>
          </a:p>
          <a:p>
            <a:pPr algn="ctr"/>
            <a:r>
              <a:rPr lang="en-US" sz="1200" b="1" dirty="0" smtClean="0"/>
              <a:t>Pers.  Brand</a:t>
            </a:r>
            <a:endParaRPr lang="en-US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28600" y="16002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057400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DIST.</a:t>
            </a:r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914400" y="762000"/>
            <a:ext cx="1143000" cy="838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  </a:t>
            </a:r>
            <a:r>
              <a:rPr lang="en-US" sz="1200" b="1" dirty="0" err="1" smtClean="0">
                <a:solidFill>
                  <a:schemeClr val="tx1"/>
                </a:solidFill>
              </a:rPr>
              <a:t>Facebook</a:t>
            </a:r>
            <a:r>
              <a:rPr lang="en-US" sz="1200" b="1" dirty="0" smtClean="0">
                <a:solidFill>
                  <a:schemeClr val="tx1"/>
                </a:solidFill>
              </a:rPr>
              <a:t> Fan Pages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&amp;  Fan Pages’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Programs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2" name="Up Arrow 91"/>
          <p:cNvSpPr/>
          <p:nvPr/>
        </p:nvSpPr>
        <p:spPr>
          <a:xfrm flipH="1">
            <a:off x="990600" y="990600"/>
            <a:ext cx="76200" cy="304800"/>
          </a:xfrm>
          <a:prstGeom prst="up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133600" y="2209800"/>
            <a:ext cx="10306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Sharing Tools</a:t>
            </a:r>
          </a:p>
          <a:p>
            <a:pPr algn="ctr"/>
            <a:r>
              <a:rPr lang="en-US" sz="1200" b="1" dirty="0" smtClean="0"/>
              <a:t>Email, </a:t>
            </a:r>
            <a:r>
              <a:rPr lang="en-US" sz="1200" b="1" dirty="0" err="1" smtClean="0"/>
              <a:t>Fb</a:t>
            </a:r>
            <a:r>
              <a:rPr lang="en-US" sz="1200" b="1" dirty="0" smtClean="0"/>
              <a:t>, T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429000" y="1828800"/>
            <a:ext cx="890579" cy="679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Professional</a:t>
            </a:r>
          </a:p>
          <a:p>
            <a:pPr algn="ctr"/>
            <a:r>
              <a:rPr lang="en-US" sz="1200" dirty="0" smtClean="0"/>
              <a:t>Dev / Best</a:t>
            </a:r>
          </a:p>
          <a:p>
            <a:pPr algn="ctr"/>
            <a:r>
              <a:rPr lang="en-US" sz="1200" dirty="0" smtClean="0"/>
              <a:t>Practices</a:t>
            </a:r>
            <a:endParaRPr lang="en-US" sz="1200" dirty="0"/>
          </a:p>
        </p:txBody>
      </p:sp>
      <p:sp>
        <p:nvSpPr>
          <p:cNvPr id="95" name="5-Point Star 94"/>
          <p:cNvSpPr/>
          <p:nvPr/>
        </p:nvSpPr>
        <p:spPr>
          <a:xfrm>
            <a:off x="3276600" y="1981200"/>
            <a:ext cx="215537" cy="240334"/>
          </a:xfrm>
          <a:prstGeom prst="star5">
            <a:avLst/>
          </a:prstGeom>
          <a:solidFill>
            <a:schemeClr val="bg1">
              <a:lumMod val="95000"/>
              <a:alpha val="9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133600" y="1066800"/>
            <a:ext cx="6479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Email a</a:t>
            </a:r>
          </a:p>
          <a:p>
            <a:pPr algn="ctr"/>
            <a:r>
              <a:rPr lang="en-US" sz="1200" b="1" dirty="0" smtClean="0"/>
              <a:t>Friend</a:t>
            </a:r>
            <a:endParaRPr lang="en-US" sz="12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990600" y="1905000"/>
            <a:ext cx="10668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 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66800" y="19050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Twitter &amp;</a:t>
            </a:r>
          </a:p>
          <a:p>
            <a:pPr algn="ctr"/>
            <a:r>
              <a:rPr lang="en-US" sz="1200" b="1" dirty="0" err="1" smtClean="0"/>
              <a:t>Stumbleupon</a:t>
            </a:r>
            <a:endParaRPr lang="en-US" sz="1200" b="1" dirty="0"/>
          </a:p>
        </p:txBody>
      </p:sp>
      <p:sp>
        <p:nvSpPr>
          <p:cNvPr id="99" name="Up Arrow 98"/>
          <p:cNvSpPr/>
          <p:nvPr/>
        </p:nvSpPr>
        <p:spPr>
          <a:xfrm>
            <a:off x="1066800" y="1981200"/>
            <a:ext cx="74195" cy="243840"/>
          </a:xfrm>
          <a:prstGeom prst="up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52400" y="1066800"/>
            <a:ext cx="647613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News-</a:t>
            </a:r>
          </a:p>
          <a:p>
            <a:pPr algn="ctr"/>
            <a:r>
              <a:rPr lang="en-US" sz="1200" dirty="0" smtClean="0"/>
              <a:t>letters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219200" y="2971800"/>
            <a:ext cx="407035" cy="2769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RSS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990600" y="2438400"/>
            <a:ext cx="733214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iTunes/</a:t>
            </a:r>
          </a:p>
          <a:p>
            <a:pPr algn="ctr"/>
            <a:r>
              <a:rPr lang="en-US" sz="1200" dirty="0" smtClean="0"/>
              <a:t>Podcasts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828800" y="2743200"/>
            <a:ext cx="12736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Widgets:  Google</a:t>
            </a:r>
          </a:p>
          <a:p>
            <a:r>
              <a:rPr lang="en-US" sz="1200" b="1" dirty="0" smtClean="0"/>
              <a:t>Chrome/</a:t>
            </a:r>
            <a:r>
              <a:rPr lang="en-US" sz="1200" b="1" dirty="0" err="1" smtClean="0"/>
              <a:t>iGoogle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28600" y="2667000"/>
            <a:ext cx="652293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Yahoo! </a:t>
            </a:r>
          </a:p>
          <a:p>
            <a:pPr algn="ctr"/>
            <a:r>
              <a:rPr lang="en-US" sz="1200" dirty="0" smtClean="0"/>
              <a:t>News </a:t>
            </a:r>
          </a:p>
          <a:p>
            <a:pPr algn="ctr"/>
            <a:r>
              <a:rPr lang="en-US" sz="1200" dirty="0" smtClean="0"/>
              <a:t>&amp; Buzz</a:t>
            </a:r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52400" y="1905000"/>
            <a:ext cx="718787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Alerts,</a:t>
            </a:r>
          </a:p>
          <a:p>
            <a:pPr algn="ctr"/>
            <a:r>
              <a:rPr lang="en-US" sz="1200" dirty="0" err="1" smtClean="0"/>
              <a:t>Notifica</a:t>
            </a:r>
            <a:r>
              <a:rPr lang="en-US" sz="1200" dirty="0" smtClean="0"/>
              <a:t>-</a:t>
            </a:r>
          </a:p>
          <a:p>
            <a:pPr algn="ctr"/>
            <a:r>
              <a:rPr lang="en-US" sz="1200" dirty="0" err="1" smtClean="0"/>
              <a:t>tions</a:t>
            </a:r>
            <a:endParaRPr lang="en-US" sz="1200" dirty="0"/>
          </a:p>
        </p:txBody>
      </p:sp>
      <p:sp>
        <p:nvSpPr>
          <p:cNvPr id="106" name="Rounded Rectangle 105"/>
          <p:cNvSpPr/>
          <p:nvPr/>
        </p:nvSpPr>
        <p:spPr>
          <a:xfrm>
            <a:off x="6324600" y="2819400"/>
            <a:ext cx="1447800" cy="609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Voting on lists </a:t>
            </a:r>
            <a:r>
              <a:rPr lang="en-US" sz="1200" b="1" dirty="0" smtClean="0">
                <a:solidFill>
                  <a:srgbClr val="FFFFFF"/>
                </a:solidFill>
              </a:rPr>
              <a:t>(music); All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Songs, 50 voices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848600" y="2971800"/>
            <a:ext cx="838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err="1" smtClean="0"/>
              <a:t>Mashups</a:t>
            </a:r>
            <a:endParaRPr lang="en-US" sz="1200" b="1" dirty="0" smtClean="0"/>
          </a:p>
          <a:p>
            <a:r>
              <a:rPr lang="en-US" sz="1200" b="1" dirty="0" smtClean="0"/>
              <a:t>(Content)</a:t>
            </a:r>
            <a:endParaRPr lang="en-US" sz="1200" b="1" dirty="0"/>
          </a:p>
        </p:txBody>
      </p:sp>
      <p:sp>
        <p:nvSpPr>
          <p:cNvPr id="108" name="5-Point Star 107"/>
          <p:cNvSpPr/>
          <p:nvPr/>
        </p:nvSpPr>
        <p:spPr>
          <a:xfrm>
            <a:off x="6400800" y="2971800"/>
            <a:ext cx="228600" cy="228600"/>
          </a:xfrm>
          <a:prstGeom prst="star5">
            <a:avLst/>
          </a:prstGeom>
          <a:solidFill>
            <a:schemeClr val="bg1">
              <a:lumMod val="95000"/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300" y="107577"/>
            <a:ext cx="8693150" cy="1653988"/>
          </a:xfrm>
        </p:spPr>
        <p:txBody>
          <a:bodyPr/>
          <a:lstStyle/>
          <a:p>
            <a:r>
              <a:rPr lang="en-US" sz="4800" dirty="0"/>
              <a:t>The key is “integrated storytelling!”</a:t>
            </a:r>
            <a:r>
              <a:rPr lang="en-US" sz="6000" dirty="0"/>
              <a:t/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2" y="1612900"/>
            <a:ext cx="3657600" cy="492759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600" dirty="0" smtClean="0"/>
              <a:t>Storyboard the Overarching Theme</a:t>
            </a:r>
          </a:p>
          <a:p>
            <a:pPr lvl="2"/>
            <a:r>
              <a:rPr lang="en-US" sz="3600" dirty="0" smtClean="0"/>
              <a:t>Stakeholder Analysis</a:t>
            </a:r>
          </a:p>
          <a:p>
            <a:pPr lvl="1"/>
            <a:r>
              <a:rPr lang="en-US" sz="3600" dirty="0" smtClean="0"/>
              <a:t>Multiple platforms</a:t>
            </a:r>
          </a:p>
          <a:p>
            <a:pPr lvl="2"/>
            <a:r>
              <a:rPr lang="en-US" sz="3600" dirty="0" smtClean="0"/>
              <a:t>All media</a:t>
            </a:r>
          </a:p>
          <a:p>
            <a:pPr lvl="1"/>
            <a:r>
              <a:rPr lang="en-US" sz="3600" dirty="0" smtClean="0"/>
              <a:t>Key leader stories</a:t>
            </a:r>
          </a:p>
          <a:p>
            <a:pPr lvl="2"/>
            <a:r>
              <a:rPr lang="en-US" sz="3600" dirty="0" smtClean="0"/>
              <a:t>Great attention to detail</a:t>
            </a:r>
          </a:p>
          <a:p>
            <a:pPr lvl="2"/>
            <a:r>
              <a:rPr lang="en-US" sz="3600" dirty="0"/>
              <a:t>W</a:t>
            </a:r>
            <a:r>
              <a:rPr lang="en-US" sz="3600" dirty="0" smtClean="0"/>
              <a:t>ords matter</a:t>
            </a:r>
          </a:p>
          <a:p>
            <a:pPr lvl="3"/>
            <a:endParaRPr lang="en-US" dirty="0" smtClean="0"/>
          </a:p>
          <a:p>
            <a:pPr marL="403225" lvl="1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15060"/>
          <a:stretch>
            <a:fillRect/>
          </a:stretch>
        </p:blipFill>
        <p:spPr bwMode="auto">
          <a:xfrm>
            <a:off x="4191000" y="2153658"/>
            <a:ext cx="4743450" cy="249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22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39534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are always managing everyone’s partial attention—watch people on the </a:t>
            </a:r>
            <a:r>
              <a:rPr lang="en-US" dirty="0" smtClean="0"/>
              <a:t>street!</a:t>
            </a:r>
            <a:endParaRPr lang="en-US" dirty="0"/>
          </a:p>
          <a:p>
            <a:r>
              <a:rPr lang="en-US" dirty="0"/>
              <a:t>Create your organization’s story with the help of as many employees as you can </a:t>
            </a:r>
            <a:r>
              <a:rPr lang="en-US" dirty="0" smtClean="0"/>
              <a:t>engage—need a “sandbox”</a:t>
            </a:r>
            <a:endParaRPr lang="en-US" dirty="0"/>
          </a:p>
          <a:p>
            <a:r>
              <a:rPr lang="en-US" dirty="0"/>
              <a:t>There will be many stories if you are successful—not like the one story of “the corner grocer”</a:t>
            </a:r>
          </a:p>
          <a:p>
            <a:r>
              <a:rPr lang="en-US" dirty="0"/>
              <a:t>Test Global power—how does the story “travel?”</a:t>
            </a:r>
          </a:p>
          <a:p>
            <a:pPr lvl="1"/>
            <a:r>
              <a:rPr lang="en-US" dirty="0"/>
              <a:t>Avoid </a:t>
            </a:r>
            <a:r>
              <a:rPr lang="en-US" dirty="0" smtClean="0"/>
              <a:t>cross-cultural debacles—test and listen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3" descr="wordpress-plan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1" y="190501"/>
            <a:ext cx="4400550" cy="157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28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-979488"/>
            <a:ext cx="9144000" cy="8164513"/>
            <a:chOff x="0" y="-979714"/>
            <a:chExt cx="9144000" cy="8164286"/>
          </a:xfrm>
        </p:grpSpPr>
        <p:pic>
          <p:nvPicPr>
            <p:cNvPr id="5" name="Picture 2" descr="Stock Photo - man with images &#10;circling head. &#10;fotosearch - search &#10;stock photos, &#10;pictures, wall &#10;murals, images, &#10;and photo clip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979714"/>
              <a:ext cx="9144000" cy="816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7750" y="2952750"/>
              <a:ext cx="4508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4454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art mob_sk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51669"/>
            <a:ext cx="2438401" cy="249478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Incorporate New Skills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Your Story 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Future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olor_creating comm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751" y="3416299"/>
            <a:ext cx="2447649" cy="2663952"/>
          </a:xfrm>
          <a:prstGeom prst="rect">
            <a:avLst/>
          </a:prstGeom>
        </p:spPr>
      </p:pic>
      <p:pic>
        <p:nvPicPr>
          <p:cNvPr id="8" name="Picture 7" descr="rapid prototy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2344" y="2308049"/>
            <a:ext cx="2494456" cy="2438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632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IFT, Johansen, 2010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50350688-6377-4D35-AC5E-1EB6D8F1029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59507" y="2251669"/>
            <a:ext cx="3024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DATA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6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677289"/>
              </p:ext>
            </p:extLst>
          </p:nvPr>
        </p:nvGraphicFramePr>
        <p:xfrm>
          <a:off x="779462" y="372533"/>
          <a:ext cx="7581901" cy="546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3" y="5374359"/>
            <a:ext cx="4346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 a Bridge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06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"/>
            <a:ext cx="8229600" cy="6731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Lessons Learned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65200"/>
            <a:ext cx="8229600" cy="5414963"/>
          </a:xfrm>
          <a:prstGeom prst="rect">
            <a:avLst/>
          </a:prstGeom>
        </p:spPr>
        <p:txBody>
          <a:bodyPr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Making sense of multiple futures is hard</a:t>
            </a:r>
          </a:p>
          <a:p>
            <a:r>
              <a:rPr lang="en-US" dirty="0"/>
              <a:t>S</a:t>
            </a:r>
            <a:r>
              <a:rPr lang="en-US" dirty="0" smtClean="0"/>
              <a:t>torytelling skills are critical </a:t>
            </a:r>
          </a:p>
          <a:p>
            <a:r>
              <a:rPr lang="en-US" dirty="0" smtClean="0"/>
              <a:t>Short-term approach creates blind spots in foresight</a:t>
            </a:r>
          </a:p>
          <a:p>
            <a:r>
              <a:rPr lang="en-US" dirty="0" smtClean="0"/>
              <a:t>Need to set a date that is far enough in the future to allow people to break free of present roles and structures</a:t>
            </a:r>
          </a:p>
          <a:p>
            <a:r>
              <a:rPr lang="en-US" dirty="0" smtClean="0"/>
              <a:t>Having the scenarios be open to all participants seems to encourage more detailed stories of the future</a:t>
            </a:r>
          </a:p>
          <a:p>
            <a:r>
              <a:rPr lang="en-US" dirty="0"/>
              <a:t>P</a:t>
            </a:r>
            <a:r>
              <a:rPr lang="en-US" dirty="0" smtClean="0"/>
              <a:t>eople will change their perspectives</a:t>
            </a:r>
          </a:p>
          <a:p>
            <a:r>
              <a:rPr lang="en-US" dirty="0" smtClean="0"/>
              <a:t>Tendency for positive local stories and pessimistic stories in larger institutions or networks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56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ood"/>
          <p:cNvPicPr>
            <a:picLocks noChangeAspect="1" noChangeArrowheads="1"/>
          </p:cNvPicPr>
          <p:nvPr/>
        </p:nvPicPr>
        <p:blipFill>
          <a:blip r:embed="rId2" cstate="print"/>
          <a:srcRect r="9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tickerC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7142">
            <a:off x="533400" y="1282700"/>
            <a:ext cx="80772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90600" y="3"/>
            <a:ext cx="8229600" cy="6848475"/>
            <a:chOff x="576" y="0"/>
            <a:chExt cx="5184" cy="4314"/>
          </a:xfrm>
        </p:grpSpPr>
        <p:pic>
          <p:nvPicPr>
            <p:cNvPr id="7" name="Picture 5" descr="peoplesitt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0"/>
              <a:ext cx="5182" cy="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76" y="9"/>
              <a:ext cx="15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1939 World’s Fair Futurama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0"/>
            <a:ext cx="6015038" cy="6858000"/>
            <a:chOff x="0" y="0"/>
            <a:chExt cx="3789" cy="4320"/>
          </a:xfrm>
        </p:grpSpPr>
        <p:pic>
          <p:nvPicPr>
            <p:cNvPr id="10" name="Picture 6" descr="tomorrowLa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7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9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alibri" pitchFamily="49" charset="0"/>
                </a:rPr>
                <a:t>1964 World’s Fair Futurama</a:t>
              </a:r>
            </a:p>
          </p:txBody>
        </p:sp>
      </p:grpSp>
      <p:pic>
        <p:nvPicPr>
          <p:cNvPr id="12" name="Picture 7" descr="IHAVESEEN"/>
          <p:cNvPicPr>
            <a:picLocks noChangeAspect="1" noChangeArrowheads="1"/>
          </p:cNvPicPr>
          <p:nvPr/>
        </p:nvPicPr>
        <p:blipFill>
          <a:blip r:embed="rId6" cstate="print"/>
          <a:srcRect l="12500" t="9808" r="9375" b="8046"/>
          <a:stretch>
            <a:fillRect/>
          </a:stretch>
        </p:blipFill>
        <p:spPr bwMode="auto">
          <a:xfrm>
            <a:off x="1752600" y="304800"/>
            <a:ext cx="6477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50350688-6377-4D35-AC5E-1EB6D8F1029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www.uscscenariolab.com</a:t>
            </a:r>
            <a:endParaRPr lang="en-US" dirty="0" smtClean="0"/>
          </a:p>
          <a:p>
            <a:r>
              <a:rPr lang="en-US" dirty="0" err="1">
                <a:effectLst/>
              </a:rPr>
              <a:t>Bechky</a:t>
            </a:r>
            <a:r>
              <a:rPr lang="en-US" dirty="0">
                <a:effectLst/>
              </a:rPr>
              <a:t>, B. A. (2011). Making organizational theory work: Institutions, occupations, </a:t>
            </a:r>
            <a:r>
              <a:rPr lang="en-US" b="0" dirty="0">
                <a:effectLst/>
              </a:rPr>
              <a:t>and </a:t>
            </a:r>
            <a:r>
              <a:rPr lang="en-US" b="0" dirty="0" smtClean="0">
                <a:effectLst/>
              </a:rPr>
              <a:t>negotiated </a:t>
            </a:r>
            <a:r>
              <a:rPr lang="en-US" b="0" dirty="0">
                <a:effectLst/>
              </a:rPr>
              <a:t>orders. </a:t>
            </a:r>
            <a:r>
              <a:rPr lang="en-US" b="0" i="1" dirty="0">
                <a:effectLst/>
              </a:rPr>
              <a:t>Organization Science,</a:t>
            </a:r>
            <a:r>
              <a:rPr lang="en-US" b="0" dirty="0">
                <a:effectLst/>
              </a:rPr>
              <a:t> </a:t>
            </a:r>
            <a:r>
              <a:rPr lang="en-US" b="0" i="1" dirty="0">
                <a:effectLst/>
              </a:rPr>
              <a:t>22</a:t>
            </a:r>
            <a:r>
              <a:rPr lang="en-US" b="0" dirty="0">
                <a:effectLst/>
              </a:rPr>
              <a:t>(5), 1157-1167.</a:t>
            </a:r>
          </a:p>
          <a:p>
            <a:r>
              <a:rPr lang="en-US" b="0" dirty="0" err="1">
                <a:effectLst/>
              </a:rPr>
              <a:t>Bechky</a:t>
            </a:r>
            <a:r>
              <a:rPr lang="en-US" b="0" dirty="0">
                <a:effectLst/>
              </a:rPr>
              <a:t>, B. A., &amp; </a:t>
            </a:r>
            <a:r>
              <a:rPr lang="en-US" b="0" dirty="0" err="1">
                <a:effectLst/>
              </a:rPr>
              <a:t>Okhuysen</a:t>
            </a:r>
            <a:r>
              <a:rPr lang="en-US" b="0" dirty="0">
                <a:effectLst/>
              </a:rPr>
              <a:t>, G. A.  (2011). Expecting the unexpected? How SWAT officers and </a:t>
            </a:r>
            <a:r>
              <a:rPr lang="en-US" b="0" dirty="0" smtClean="0">
                <a:effectLst/>
              </a:rPr>
              <a:t>film </a:t>
            </a:r>
            <a:r>
              <a:rPr lang="en-US" b="0" dirty="0">
                <a:effectLst/>
              </a:rPr>
              <a:t>crews handle surprises. </a:t>
            </a:r>
            <a:r>
              <a:rPr lang="en-US" b="0" i="1" dirty="0">
                <a:effectLst/>
              </a:rPr>
              <a:t>Academy of Management Journal, 54</a:t>
            </a:r>
            <a:r>
              <a:rPr lang="en-US" b="0" dirty="0">
                <a:effectLst/>
              </a:rPr>
              <a:t>(2), 239-261</a:t>
            </a:r>
            <a:r>
              <a:rPr lang="en-US" b="0" dirty="0" smtClean="0">
                <a:effectLst/>
              </a:rPr>
              <a:t>.</a:t>
            </a:r>
            <a:endParaRPr lang="en-US" dirty="0" smtClean="0"/>
          </a:p>
          <a:p>
            <a:r>
              <a:rPr lang="en-US" dirty="0" smtClean="0"/>
              <a:t>Burke, K. (1984). </a:t>
            </a:r>
            <a:r>
              <a:rPr lang="en-US" i="1" dirty="0" smtClean="0"/>
              <a:t>Permanence and Change</a:t>
            </a:r>
            <a:r>
              <a:rPr lang="en-US" dirty="0" smtClean="0"/>
              <a:t>. University of California Press.</a:t>
            </a:r>
          </a:p>
          <a:p>
            <a:r>
              <a:rPr lang="en-US" dirty="0"/>
              <a:t>Forman, J. (2013).  </a:t>
            </a:r>
            <a:r>
              <a:rPr lang="en-US" i="1" dirty="0"/>
              <a:t>Story Telling in Business</a:t>
            </a:r>
            <a:r>
              <a:rPr lang="en-US" dirty="0"/>
              <a:t>. Stanford University Press</a:t>
            </a:r>
            <a:r>
              <a:rPr lang="en-US" dirty="0" smtClean="0"/>
              <a:t>.</a:t>
            </a:r>
          </a:p>
          <a:p>
            <a:r>
              <a:rPr lang="en-US" b="0" dirty="0" err="1">
                <a:effectLst/>
              </a:rPr>
              <a:t>Weick</a:t>
            </a:r>
            <a:r>
              <a:rPr lang="en-US" b="0" dirty="0">
                <a:effectLst/>
              </a:rPr>
              <a:t>, K. E., Sutcliffe, K. M., &amp; </a:t>
            </a:r>
            <a:r>
              <a:rPr lang="en-US" b="0" dirty="0" err="1">
                <a:effectLst/>
              </a:rPr>
              <a:t>Obstfeld</a:t>
            </a:r>
            <a:r>
              <a:rPr lang="en-US" b="0" dirty="0">
                <a:effectLst/>
              </a:rPr>
              <a:t>, D. (2005). Organizing and the process of </a:t>
            </a:r>
            <a:r>
              <a:rPr lang="en-US" b="0" dirty="0" err="1" smtClean="0">
                <a:effectLst/>
              </a:rPr>
              <a:t>sensemaking</a:t>
            </a:r>
            <a:r>
              <a:rPr lang="en-US" b="0" dirty="0">
                <a:effectLst/>
              </a:rPr>
              <a:t>. </a:t>
            </a:r>
            <a:r>
              <a:rPr lang="en-US" b="0" i="1" dirty="0">
                <a:effectLst/>
              </a:rPr>
              <a:t>Organization Science, 16</a:t>
            </a:r>
            <a:r>
              <a:rPr lang="en-US" b="0" dirty="0">
                <a:effectLst/>
              </a:rPr>
              <a:t>(4), 409-421.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000" y="-338667"/>
            <a:ext cx="9702800" cy="71966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 descr="mt fleur 3.jpg"/>
          <p:cNvPicPr>
            <a:picLocks noChangeAspect="1"/>
          </p:cNvPicPr>
          <p:nvPr/>
        </p:nvPicPr>
        <p:blipFill>
          <a:blip r:embed="rId2"/>
          <a:srcRect l="5651" t="4601" r="6782" b="5751"/>
          <a:stretch>
            <a:fillRect/>
          </a:stretch>
        </p:blipFill>
        <p:spPr>
          <a:xfrm>
            <a:off x="1388534" y="220129"/>
            <a:ext cx="6553199" cy="6593180"/>
          </a:xfrm>
          <a:prstGeom prst="rect">
            <a:avLst/>
          </a:prstGeom>
        </p:spPr>
      </p:pic>
      <p:pic>
        <p:nvPicPr>
          <p:cNvPr id="7" name="Picture 6" descr="s africa flag map.jpg"/>
          <p:cNvPicPr>
            <a:picLocks noChangeAspect="1"/>
          </p:cNvPicPr>
          <p:nvPr/>
        </p:nvPicPr>
        <p:blipFill>
          <a:blip r:embed="rId3">
            <a:alphaModFix amt="17000"/>
          </a:blip>
          <a:srcRect t="2081"/>
          <a:stretch>
            <a:fillRect/>
          </a:stretch>
        </p:blipFill>
        <p:spPr>
          <a:xfrm>
            <a:off x="-135469" y="-199486"/>
            <a:ext cx="9144000" cy="7556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3871" y="1608674"/>
            <a:ext cx="2278589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erdana"/>
                <a:cs typeface="Verdana"/>
              </a:rPr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410137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866" y="-50799"/>
            <a:ext cx="9177866" cy="69087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3 shell sce.jpg"/>
          <p:cNvPicPr>
            <a:picLocks noChangeAspect="1"/>
          </p:cNvPicPr>
          <p:nvPr/>
        </p:nvPicPr>
        <p:blipFill>
          <a:blip r:embed="rId2"/>
          <a:srcRect t="19873" r="19122"/>
          <a:stretch>
            <a:fillRect/>
          </a:stretch>
        </p:blipFill>
        <p:spPr>
          <a:xfrm>
            <a:off x="3962388" y="4358019"/>
            <a:ext cx="4893733" cy="249998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oil forecasting fail.jpg"/>
          <p:cNvPicPr>
            <a:picLocks noChangeAspect="1"/>
          </p:cNvPicPr>
          <p:nvPr/>
        </p:nvPicPr>
        <p:blipFill>
          <a:blip r:embed="rId3"/>
          <a:srcRect l="3794" t="4037" r="3794" b="16150"/>
          <a:stretch>
            <a:fillRect/>
          </a:stretch>
        </p:blipFill>
        <p:spPr>
          <a:xfrm>
            <a:off x="1908240" y="50799"/>
            <a:ext cx="6947881" cy="42297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1505105" y="274638"/>
            <a:ext cx="6826689" cy="6877259"/>
          </a:xfrm>
          <a:prstGeom prst="rect">
            <a:avLst/>
          </a:prstGeom>
        </p:spPr>
      </p:pic>
      <p:pic>
        <p:nvPicPr>
          <p:cNvPr id="8" name="Picture 7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282267" y="-102864"/>
            <a:ext cx="7128192" cy="7180995"/>
          </a:xfrm>
          <a:prstGeom prst="rect">
            <a:avLst/>
          </a:prstGeom>
        </p:spPr>
      </p:pic>
      <p:pic>
        <p:nvPicPr>
          <p:cNvPr id="9" name="Picture 8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rcRect t="87353"/>
          <a:stretch>
            <a:fillRect/>
          </a:stretch>
        </p:blipFill>
        <p:spPr>
          <a:xfrm>
            <a:off x="-1505105" y="-581934"/>
            <a:ext cx="6826689" cy="869807"/>
          </a:xfrm>
          <a:prstGeom prst="rect">
            <a:avLst/>
          </a:prstGeom>
        </p:spPr>
      </p:pic>
      <p:pic>
        <p:nvPicPr>
          <p:cNvPr id="10" name="Picture 9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rcRect t="87353"/>
          <a:stretch>
            <a:fillRect/>
          </a:stretch>
        </p:blipFill>
        <p:spPr>
          <a:xfrm>
            <a:off x="5358129" y="-485703"/>
            <a:ext cx="6826689" cy="869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783" y="4987390"/>
            <a:ext cx="2439171" cy="7848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Verdana"/>
                <a:cs typeface="Verdana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44794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866" y="-50799"/>
            <a:ext cx="9177866" cy="69087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world bank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6" y="-50800"/>
            <a:ext cx="8609672" cy="53678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USC prov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67" y="1600199"/>
            <a:ext cx="8271934" cy="4350289"/>
          </a:xfrm>
          <a:prstGeom prst="rect">
            <a:avLst/>
          </a:prstGeom>
          <a:effectLst>
            <a:outerShdw blurRad="50800" dist="38100" dir="120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8660" y="5733748"/>
            <a:ext cx="8536562" cy="707886"/>
          </a:xfrm>
          <a:prstGeom prst="rect">
            <a:avLst/>
          </a:prstGeom>
          <a:solidFill>
            <a:schemeClr val="tx1"/>
          </a:solidFill>
          <a:effectLst>
            <a:outerShdw blurRad="50800" dist="38100" dir="12900000" algn="tl" rotWithShape="0">
              <a:srgbClr val="000000">
                <a:alpha val="43000"/>
              </a:srgbClr>
            </a:outerShdw>
          </a:effectLst>
        </p:spPr>
        <p:txBody>
          <a:bodyPr vert="horz"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erdana"/>
                <a:cs typeface="Verdana"/>
              </a:rPr>
              <a:t>USC Annenberg Scenario Lab</a:t>
            </a:r>
          </a:p>
        </p:txBody>
      </p:sp>
    </p:spTree>
    <p:extLst>
      <p:ext uri="{BB962C8B-B14F-4D97-AF65-F5344CB8AC3E}">
        <p14:creationId xmlns:p14="http://schemas.microsoft.com/office/powerpoint/2010/main" val="13956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96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Verdana"/>
            </a:endParaRPr>
          </a:p>
        </p:txBody>
      </p:sp>
      <p:pic>
        <p:nvPicPr>
          <p:cNvPr id="4" name="Picture 3" descr="kdmc 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1631" cy="6858000"/>
          </a:xfrm>
          <a:prstGeom prst="rect">
            <a:avLst/>
          </a:prstGeom>
        </p:spPr>
      </p:pic>
      <p:pic>
        <p:nvPicPr>
          <p:cNvPr id="5" name="Picture 4" descr="kdmc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650" y="1016536"/>
            <a:ext cx="5590341" cy="6035343"/>
          </a:xfrm>
          <a:prstGeom prst="rect">
            <a:avLst/>
          </a:prstGeom>
          <a:effectLst>
            <a:outerShdw blurRad="50800" dist="38100" dir="1188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71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4000" y="1549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6288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Verdana"/>
            </a:endParaRPr>
          </a:p>
        </p:txBody>
      </p:sp>
      <p:pic>
        <p:nvPicPr>
          <p:cNvPr id="4" name="Picture 3" descr="classroom1.jpg"/>
          <p:cNvPicPr>
            <a:picLocks noChangeAspect="1"/>
          </p:cNvPicPr>
          <p:nvPr/>
        </p:nvPicPr>
        <p:blipFill>
          <a:blip r:embed="rId2"/>
          <a:srcRect l="1118" t="28500" r="1118" b="1500"/>
          <a:stretch>
            <a:fillRect/>
          </a:stretch>
        </p:blipFill>
        <p:spPr>
          <a:xfrm>
            <a:off x="0" y="4048944"/>
            <a:ext cx="4470400" cy="2385730"/>
          </a:xfrm>
          <a:prstGeom prst="rect">
            <a:avLst/>
          </a:prstGeom>
          <a:effectLst>
            <a:outerShdw blurRad="50800" dist="38100" dir="1284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7" descr="Cool ca home.jpg"/>
          <p:cNvPicPr>
            <a:picLocks noChangeAspect="1"/>
          </p:cNvPicPr>
          <p:nvPr/>
        </p:nvPicPr>
        <p:blipFill rotWithShape="1">
          <a:blip r:embed="rId3"/>
          <a:srcRect l="-2048" r="-2900" b="29290"/>
          <a:stretch/>
        </p:blipFill>
        <p:spPr>
          <a:xfrm>
            <a:off x="-215900" y="1876"/>
            <a:ext cx="9614081" cy="4047068"/>
          </a:xfrm>
          <a:prstGeom prst="rect">
            <a:avLst/>
          </a:prstGeom>
          <a:effectLst>
            <a:outerShdw blurRad="50800" dist="38100" dir="118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972" y="6414864"/>
            <a:ext cx="6563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superkimbo</a:t>
            </a:r>
            <a:r>
              <a:rPr lang="en-US" dirty="0"/>
              <a:t>/3121817819/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1868" y="3244334"/>
            <a:ext cx="378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Screen Shot 2013-04-25 at 7.38.55 PM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1868" y="3244334"/>
            <a:ext cx="378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Screen Shot 2013-04-25 at 7.38.55 PM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9400"/>
            <a:ext cx="9144000" cy="28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96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44" y="0"/>
            <a:ext cx="9144000" cy="4741656"/>
          </a:xfrm>
          <a:prstGeom prst="rect">
            <a:avLst/>
          </a:prstGeom>
        </p:spPr>
      </p:pic>
      <p:pic>
        <p:nvPicPr>
          <p:cNvPr id="4" name="Content Placeholder 7" descr="urgent evoke home.jpg"/>
          <p:cNvPicPr>
            <a:picLocks noChangeAspect="1"/>
          </p:cNvPicPr>
          <p:nvPr/>
        </p:nvPicPr>
        <p:blipFill>
          <a:blip r:embed="rId3"/>
          <a:srcRect l="-3377" r="-1390"/>
          <a:stretch>
            <a:fillRect/>
          </a:stretch>
        </p:blipFill>
        <p:spPr>
          <a:xfrm>
            <a:off x="-305488" y="-30156"/>
            <a:ext cx="7226988" cy="7264400"/>
          </a:xfrm>
          <a:prstGeom prst="rect">
            <a:avLst/>
          </a:prstGeom>
        </p:spPr>
      </p:pic>
      <p:pic>
        <p:nvPicPr>
          <p:cNvPr id="5" name="Picture 4" descr="ur evoke peo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170" y="2525470"/>
            <a:ext cx="5918896" cy="47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54079</TotalTime>
  <Words>1386</Words>
  <Application>Microsoft Macintosh PowerPoint</Application>
  <PresentationFormat>On-screen Show (4:3)</PresentationFormat>
  <Paragraphs>293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Orbit</vt:lpstr>
      <vt:lpstr>Storytelling  and the Future</vt:lpstr>
      <vt:lpstr>Narrative Arc of the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They Have to Imagine</vt:lpstr>
      <vt:lpstr>PowerPoint Presentation</vt:lpstr>
      <vt:lpstr>If You Want People to Behave Differently:</vt:lpstr>
      <vt:lpstr>Have to Develop Your </vt:lpstr>
      <vt:lpstr>Robots Set the Mood</vt:lpstr>
      <vt:lpstr>PowerPoint Presentation</vt:lpstr>
      <vt:lpstr>PowerPoint Presentation</vt:lpstr>
      <vt:lpstr>PowerPoint Presentation</vt:lpstr>
      <vt:lpstr>Research on Narratives</vt:lpstr>
      <vt:lpstr>The Time Machine:  Three Story Types </vt:lpstr>
      <vt:lpstr>A Great Story is:</vt:lpstr>
      <vt:lpstr>When Telling Your Story: Think Like a Movie Director</vt:lpstr>
      <vt:lpstr>PowerPoint Presentation</vt:lpstr>
      <vt:lpstr>PowerPoint Presentation</vt:lpstr>
      <vt:lpstr>Stories about Strategy</vt:lpstr>
      <vt:lpstr>PowerPoint Presentation</vt:lpstr>
      <vt:lpstr>The key is “integrated storytelling!”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 and the Future</dc:title>
  <dc:creator>Patti Riley</dc:creator>
  <cp:lastModifiedBy>Patti Riley</cp:lastModifiedBy>
  <cp:revision>15</cp:revision>
  <dcterms:created xsi:type="dcterms:W3CDTF">2013-03-24T18:02:51Z</dcterms:created>
  <dcterms:modified xsi:type="dcterms:W3CDTF">2013-05-01T08:06:36Z</dcterms:modified>
</cp:coreProperties>
</file>